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8" r:id="rId17"/>
    <p:sldId id="277" r:id="rId18"/>
    <p:sldId id="279" r:id="rId19"/>
    <p:sldId id="262"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46"/>
    <p:restoredTop sz="94618"/>
  </p:normalViewPr>
  <p:slideViewPr>
    <p:cSldViewPr snapToGrid="0" snapToObjects="1">
      <p:cViewPr varScale="1">
        <p:scale>
          <a:sx n="125" d="100"/>
          <a:sy n="125" d="100"/>
        </p:scale>
        <p:origin x="16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632A22-1F9F-A64D-89B7-0CD883D4DA7A}" type="datetimeFigureOut">
              <a:rPr lang="nb-NO" smtClean="0"/>
              <a:t>18.05.2020</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0B7E5-2633-F44D-AC36-06FC2878CD0B}" type="slidenum">
              <a:rPr lang="nb-NO" smtClean="0"/>
              <a:t>‹#›</a:t>
            </a:fld>
            <a:endParaRPr lang="nb-NO"/>
          </a:p>
        </p:txBody>
      </p:sp>
    </p:spTree>
    <p:extLst>
      <p:ext uri="{BB962C8B-B14F-4D97-AF65-F5344CB8AC3E}">
        <p14:creationId xmlns:p14="http://schemas.microsoft.com/office/powerpoint/2010/main" val="2139642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225DE-6928-144C-B87F-5D92A609C813}" type="datetimeFigureOut">
              <a:rPr lang="nb-NO" smtClean="0"/>
              <a:t>18.05.2020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8BC1E-F60B-5C48-A3B1-34F3C4CA92A1}" type="slidenum">
              <a:rPr lang="nb-NO" smtClean="0"/>
              <a:t>‹#›</a:t>
            </a:fld>
            <a:endParaRPr lang="nb-NO"/>
          </a:p>
        </p:txBody>
      </p:sp>
    </p:spTree>
    <p:extLst>
      <p:ext uri="{BB962C8B-B14F-4D97-AF65-F5344CB8AC3E}">
        <p14:creationId xmlns:p14="http://schemas.microsoft.com/office/powerpoint/2010/main" val="111993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2</a:t>
            </a:fld>
            <a:endParaRPr lang="nb-NO"/>
          </a:p>
        </p:txBody>
      </p:sp>
    </p:spTree>
    <p:extLst>
      <p:ext uri="{BB962C8B-B14F-4D97-AF65-F5344CB8AC3E}">
        <p14:creationId xmlns:p14="http://schemas.microsoft.com/office/powerpoint/2010/main" val="5266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11</a:t>
            </a:fld>
            <a:endParaRPr lang="nb-NO"/>
          </a:p>
        </p:txBody>
      </p:sp>
    </p:spTree>
    <p:extLst>
      <p:ext uri="{BB962C8B-B14F-4D97-AF65-F5344CB8AC3E}">
        <p14:creationId xmlns:p14="http://schemas.microsoft.com/office/powerpoint/2010/main" val="405888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12</a:t>
            </a:fld>
            <a:endParaRPr lang="nb-NO"/>
          </a:p>
        </p:txBody>
      </p:sp>
    </p:spTree>
    <p:extLst>
      <p:ext uri="{BB962C8B-B14F-4D97-AF65-F5344CB8AC3E}">
        <p14:creationId xmlns:p14="http://schemas.microsoft.com/office/powerpoint/2010/main" val="283070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13</a:t>
            </a:fld>
            <a:endParaRPr lang="nb-NO"/>
          </a:p>
        </p:txBody>
      </p:sp>
    </p:spTree>
    <p:extLst>
      <p:ext uri="{BB962C8B-B14F-4D97-AF65-F5344CB8AC3E}">
        <p14:creationId xmlns:p14="http://schemas.microsoft.com/office/powerpoint/2010/main" val="40842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14</a:t>
            </a:fld>
            <a:endParaRPr lang="nb-NO"/>
          </a:p>
        </p:txBody>
      </p:sp>
    </p:spTree>
    <p:extLst>
      <p:ext uri="{BB962C8B-B14F-4D97-AF65-F5344CB8AC3E}">
        <p14:creationId xmlns:p14="http://schemas.microsoft.com/office/powerpoint/2010/main" val="1305338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15</a:t>
            </a:fld>
            <a:endParaRPr lang="nb-NO"/>
          </a:p>
        </p:txBody>
      </p:sp>
    </p:spTree>
    <p:extLst>
      <p:ext uri="{BB962C8B-B14F-4D97-AF65-F5344CB8AC3E}">
        <p14:creationId xmlns:p14="http://schemas.microsoft.com/office/powerpoint/2010/main" val="677279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16</a:t>
            </a:fld>
            <a:endParaRPr lang="nb-NO"/>
          </a:p>
        </p:txBody>
      </p:sp>
    </p:spTree>
    <p:extLst>
      <p:ext uri="{BB962C8B-B14F-4D97-AF65-F5344CB8AC3E}">
        <p14:creationId xmlns:p14="http://schemas.microsoft.com/office/powerpoint/2010/main" val="104117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17</a:t>
            </a:fld>
            <a:endParaRPr lang="nb-NO"/>
          </a:p>
        </p:txBody>
      </p:sp>
    </p:spTree>
    <p:extLst>
      <p:ext uri="{BB962C8B-B14F-4D97-AF65-F5344CB8AC3E}">
        <p14:creationId xmlns:p14="http://schemas.microsoft.com/office/powerpoint/2010/main" val="14147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18</a:t>
            </a:fld>
            <a:endParaRPr lang="nb-NO"/>
          </a:p>
        </p:txBody>
      </p:sp>
    </p:spTree>
    <p:extLst>
      <p:ext uri="{BB962C8B-B14F-4D97-AF65-F5344CB8AC3E}">
        <p14:creationId xmlns:p14="http://schemas.microsoft.com/office/powerpoint/2010/main" val="177574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3</a:t>
            </a:fld>
            <a:endParaRPr lang="nb-NO"/>
          </a:p>
        </p:txBody>
      </p:sp>
    </p:spTree>
    <p:extLst>
      <p:ext uri="{BB962C8B-B14F-4D97-AF65-F5344CB8AC3E}">
        <p14:creationId xmlns:p14="http://schemas.microsoft.com/office/powerpoint/2010/main" val="207243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4</a:t>
            </a:fld>
            <a:endParaRPr lang="nb-NO"/>
          </a:p>
        </p:txBody>
      </p:sp>
    </p:spTree>
    <p:extLst>
      <p:ext uri="{BB962C8B-B14F-4D97-AF65-F5344CB8AC3E}">
        <p14:creationId xmlns:p14="http://schemas.microsoft.com/office/powerpoint/2010/main" val="401977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5</a:t>
            </a:fld>
            <a:endParaRPr lang="nb-NO"/>
          </a:p>
        </p:txBody>
      </p:sp>
    </p:spTree>
    <p:extLst>
      <p:ext uri="{BB962C8B-B14F-4D97-AF65-F5344CB8AC3E}">
        <p14:creationId xmlns:p14="http://schemas.microsoft.com/office/powerpoint/2010/main" val="31541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6</a:t>
            </a:fld>
            <a:endParaRPr lang="nb-NO"/>
          </a:p>
        </p:txBody>
      </p:sp>
    </p:spTree>
    <p:extLst>
      <p:ext uri="{BB962C8B-B14F-4D97-AF65-F5344CB8AC3E}">
        <p14:creationId xmlns:p14="http://schemas.microsoft.com/office/powerpoint/2010/main" val="193537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7</a:t>
            </a:fld>
            <a:endParaRPr lang="nb-NO"/>
          </a:p>
        </p:txBody>
      </p:sp>
    </p:spTree>
    <p:extLst>
      <p:ext uri="{BB962C8B-B14F-4D97-AF65-F5344CB8AC3E}">
        <p14:creationId xmlns:p14="http://schemas.microsoft.com/office/powerpoint/2010/main" val="370932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8</a:t>
            </a:fld>
            <a:endParaRPr lang="nb-NO"/>
          </a:p>
        </p:txBody>
      </p:sp>
    </p:spTree>
    <p:extLst>
      <p:ext uri="{BB962C8B-B14F-4D97-AF65-F5344CB8AC3E}">
        <p14:creationId xmlns:p14="http://schemas.microsoft.com/office/powerpoint/2010/main" val="110980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9</a:t>
            </a:fld>
            <a:endParaRPr lang="nb-NO"/>
          </a:p>
        </p:txBody>
      </p:sp>
    </p:spTree>
    <p:extLst>
      <p:ext uri="{BB962C8B-B14F-4D97-AF65-F5344CB8AC3E}">
        <p14:creationId xmlns:p14="http://schemas.microsoft.com/office/powerpoint/2010/main" val="97712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9E8BC1E-F60B-5C48-A3B1-34F3C4CA92A1}" type="slidenum">
              <a:rPr lang="nb-NO" smtClean="0"/>
              <a:t>10</a:t>
            </a:fld>
            <a:endParaRPr lang="nb-NO"/>
          </a:p>
        </p:txBody>
      </p:sp>
    </p:spTree>
    <p:extLst>
      <p:ext uri="{BB962C8B-B14F-4D97-AF65-F5344CB8AC3E}">
        <p14:creationId xmlns:p14="http://schemas.microsoft.com/office/powerpoint/2010/main" val="2145983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p:cNvSpPr>
            <a:spLocks noGrp="1"/>
          </p:cNvSpPr>
          <p:nvPr>
            <p:ph type="ctrTitle"/>
          </p:nvPr>
        </p:nvSpPr>
        <p:spPr>
          <a:xfrm>
            <a:off x="838200" y="425928"/>
            <a:ext cx="5975294" cy="2387600"/>
          </a:xfrm>
        </p:spPr>
        <p:txBody>
          <a:bodyPr anchor="b">
            <a:normAutofit/>
          </a:bodyPr>
          <a:lstStyle>
            <a:lvl1pPr algn="l">
              <a:defRPr sz="4400" b="1" cap="small" baseline="0">
                <a:solidFill>
                  <a:schemeClr val="bg1"/>
                </a:solidFill>
                <a:latin typeface="+mj-lt"/>
              </a:defRPr>
            </a:lvl1pPr>
          </a:lstStyle>
          <a:p>
            <a:r>
              <a:rPr lang="nb-NO" dirty="0"/>
              <a:t>Klikk for å redigere tittelstil</a:t>
            </a:r>
          </a:p>
        </p:txBody>
      </p:sp>
      <p:sp>
        <p:nvSpPr>
          <p:cNvPr id="3" name="Undertittel 2"/>
          <p:cNvSpPr>
            <a:spLocks noGrp="1"/>
          </p:cNvSpPr>
          <p:nvPr>
            <p:ph type="subTitle" idx="1"/>
          </p:nvPr>
        </p:nvSpPr>
        <p:spPr>
          <a:xfrm>
            <a:off x="838200" y="2905603"/>
            <a:ext cx="5975294" cy="16557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26765"/>
            <a:ext cx="929585" cy="929585"/>
          </a:xfrm>
          <a:prstGeom prst="rect">
            <a:avLst/>
          </a:prstGeom>
        </p:spPr>
      </p:pic>
      <p:sp>
        <p:nvSpPr>
          <p:cNvPr id="10" name="TekstSylinder 9"/>
          <p:cNvSpPr txBox="1"/>
          <p:nvPr userDrawn="1"/>
        </p:nvSpPr>
        <p:spPr>
          <a:xfrm>
            <a:off x="2028305" y="5773576"/>
            <a:ext cx="2560320" cy="235962"/>
          </a:xfrm>
          <a:prstGeom prst="rect">
            <a:avLst/>
          </a:prstGeom>
          <a:noFill/>
        </p:spPr>
        <p:txBody>
          <a:bodyPr wrap="square" rtlCol="0" anchor="ctr">
            <a:spAutoFit/>
          </a:bodyPr>
          <a:lstStyle/>
          <a:p>
            <a:pPr marR="0" algn="l" rtl="0"/>
            <a:r>
              <a:rPr lang="nb-NO" sz="1400" b="1" i="0" u="none" strike="noStrike" baseline="30000" dirty="0">
                <a:solidFill>
                  <a:schemeClr val="bg1"/>
                </a:solidFill>
                <a:latin typeface="+mn-lt"/>
              </a:rPr>
              <a:t> Engasjert – Raus – Ekte</a:t>
            </a:r>
          </a:p>
        </p:txBody>
      </p:sp>
    </p:spTree>
    <p:extLst>
      <p:ext uri="{BB962C8B-B14F-4D97-AF65-F5344CB8AC3E}">
        <p14:creationId xmlns:p14="http://schemas.microsoft.com/office/powerpoint/2010/main" val="132204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56E3250-7644-9142-A20F-AA345D979265}" type="datetime1">
              <a:rPr lang="nb-NO" smtClean="0"/>
              <a:t>18.05.2020</a:t>
            </a:fld>
            <a:endParaRPr lang="nb-NO"/>
          </a:p>
        </p:txBody>
      </p:sp>
      <p:sp>
        <p:nvSpPr>
          <p:cNvPr id="6" name="Plassholder for bunntekst 5"/>
          <p:cNvSpPr>
            <a:spLocks noGrp="1"/>
          </p:cNvSpPr>
          <p:nvPr>
            <p:ph type="ftr" sz="quarter" idx="11"/>
          </p:nvPr>
        </p:nvSpPr>
        <p:spPr/>
        <p:txBody>
          <a:bodyPr/>
          <a:lstStyle/>
          <a:p>
            <a:r>
              <a:rPr lang="nb-NO"/>
              <a:t>NORGES ISHOCKEYFORBUND</a:t>
            </a:r>
          </a:p>
        </p:txBody>
      </p:sp>
      <p:sp>
        <p:nvSpPr>
          <p:cNvPr id="7" name="Plassholder for lysbildenummer 6"/>
          <p:cNvSpPr>
            <a:spLocks noGrp="1"/>
          </p:cNvSpPr>
          <p:nvPr>
            <p:ph type="sldNum" sz="quarter" idx="12"/>
          </p:nvPr>
        </p:nvSpPr>
        <p:spPr/>
        <p:txBody>
          <a:bodyPr/>
          <a:lstStyle/>
          <a:p>
            <a:fld id="{B74D18E5-A7A5-754F-BCF1-51105DE13328}" type="slidenum">
              <a:rPr lang="nb-NO" smtClean="0"/>
              <a:t>‹#›</a:t>
            </a:fld>
            <a:endParaRPr lang="nb-NO"/>
          </a:p>
        </p:txBody>
      </p:sp>
    </p:spTree>
    <p:extLst>
      <p:ext uri="{BB962C8B-B14F-4D97-AF65-F5344CB8AC3E}">
        <p14:creationId xmlns:p14="http://schemas.microsoft.com/office/powerpoint/2010/main" val="122600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6CDAF3C4-5660-204D-B40A-80C57D5EEFDC}" type="datetime1">
              <a:rPr lang="nb-NO" smtClean="0"/>
              <a:t>18.05.2020</a:t>
            </a:fld>
            <a:endParaRPr lang="nb-NO"/>
          </a:p>
        </p:txBody>
      </p:sp>
      <p:sp>
        <p:nvSpPr>
          <p:cNvPr id="6" name="Plassholder for bunntekst 5"/>
          <p:cNvSpPr>
            <a:spLocks noGrp="1"/>
          </p:cNvSpPr>
          <p:nvPr>
            <p:ph type="ftr" sz="quarter" idx="11"/>
          </p:nvPr>
        </p:nvSpPr>
        <p:spPr/>
        <p:txBody>
          <a:bodyPr/>
          <a:lstStyle/>
          <a:p>
            <a:r>
              <a:rPr lang="nb-NO"/>
              <a:t>NORGES ISHOCKEYFORBUND</a:t>
            </a:r>
          </a:p>
        </p:txBody>
      </p:sp>
      <p:sp>
        <p:nvSpPr>
          <p:cNvPr id="7" name="Plassholder for lysbildenummer 6"/>
          <p:cNvSpPr>
            <a:spLocks noGrp="1"/>
          </p:cNvSpPr>
          <p:nvPr>
            <p:ph type="sldNum" sz="quarter" idx="12"/>
          </p:nvPr>
        </p:nvSpPr>
        <p:spPr/>
        <p:txBody>
          <a:bodyPr/>
          <a:lstStyle/>
          <a:p>
            <a:fld id="{B74D18E5-A7A5-754F-BCF1-51105DE13328}" type="slidenum">
              <a:rPr lang="nb-NO" smtClean="0"/>
              <a:t>‹#›</a:t>
            </a:fld>
            <a:endParaRPr lang="nb-NO"/>
          </a:p>
        </p:txBody>
      </p:sp>
    </p:spTree>
    <p:extLst>
      <p:ext uri="{BB962C8B-B14F-4D97-AF65-F5344CB8AC3E}">
        <p14:creationId xmlns:p14="http://schemas.microsoft.com/office/powerpoint/2010/main" val="32025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txBox="1">
            <a:spLocks/>
          </p:cNvSpPr>
          <p:nvPr userDrawn="1"/>
        </p:nvSpPr>
        <p:spPr>
          <a:xfrm>
            <a:off x="9809102" y="6356350"/>
            <a:ext cx="1755979" cy="365125"/>
          </a:xfrm>
          <a:prstGeom prst="rect">
            <a:avLst/>
          </a:prstGeom>
        </p:spPr>
        <p:txBody>
          <a:bodyPr vert="horz" lIns="91440" tIns="45720" rIns="91440" bIns="45720" rtlCol="0" anchor="b"/>
          <a:lstStyle>
            <a:defPPr>
              <a:defRPr lang="nb-NO"/>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57CC2-DB08-7545-9E2F-813444FC9AEE}" type="datetime1">
              <a:rPr lang="nb-NO" smtClean="0"/>
              <a:pPr/>
              <a:t>18.05.2020</a:t>
            </a:fld>
            <a:endParaRPr lang="nb-NO" dirty="0"/>
          </a:p>
        </p:txBody>
      </p:sp>
      <p:sp>
        <p:nvSpPr>
          <p:cNvPr id="8" name="Plassholder for bunntekst 4"/>
          <p:cNvSpPr txBox="1">
            <a:spLocks/>
          </p:cNvSpPr>
          <p:nvPr userDrawn="1"/>
        </p:nvSpPr>
        <p:spPr>
          <a:xfrm>
            <a:off x="653423" y="6363666"/>
            <a:ext cx="1790700" cy="365125"/>
          </a:xfrm>
          <a:prstGeom prst="rect">
            <a:avLst/>
          </a:prstGeom>
        </p:spPr>
        <p:txBody>
          <a:bodyPr vert="horz" lIns="91440" tIns="45720" rIns="91440" bIns="45720" rtlCol="0" anchor="b"/>
          <a:lstStyle>
            <a:defPPr>
              <a:defRPr lang="nb-NO"/>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NORGES ISHOCKEYFORBUND</a:t>
            </a:r>
            <a:endParaRPr lang="nb-NO" dirty="0"/>
          </a:p>
        </p:txBody>
      </p:sp>
      <p:sp>
        <p:nvSpPr>
          <p:cNvPr id="9" name="Plassholder for lysbildenummer 5"/>
          <p:cNvSpPr txBox="1">
            <a:spLocks/>
          </p:cNvSpPr>
          <p:nvPr userDrawn="1"/>
        </p:nvSpPr>
        <p:spPr>
          <a:xfrm>
            <a:off x="2467794" y="6363666"/>
            <a:ext cx="2743200" cy="365125"/>
          </a:xfrm>
          <a:prstGeom prst="rect">
            <a:avLst/>
          </a:prstGeom>
        </p:spPr>
        <p:txBody>
          <a:bodyPr vert="horz" lIns="91440" tIns="45720" rIns="91440" bIns="45720" rtlCol="0" anchor="b"/>
          <a:lstStyle>
            <a:defPPr>
              <a:defRPr lang="nb-NO"/>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mtClean="0"/>
              <a:pPr/>
              <a:t>‹#›</a:t>
            </a:fld>
            <a:endParaRPr lang="nb-NO" dirty="0"/>
          </a:p>
        </p:txBody>
      </p:sp>
      <p:cxnSp>
        <p:nvCxnSpPr>
          <p:cNvPr id="11" name="Rett linje 10"/>
          <p:cNvCxnSpPr/>
          <p:nvPr userDrawn="1"/>
        </p:nvCxnSpPr>
        <p:spPr>
          <a:xfrm>
            <a:off x="2403464" y="6572905"/>
            <a:ext cx="0" cy="31177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62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A361D8AD-0239-A14B-95EE-A232B611BA81}" type="datetime1">
              <a:rPr lang="nb-NO" smtClean="0"/>
              <a:t>18.05.2020</a:t>
            </a:fld>
            <a:endParaRPr lang="nb-NO"/>
          </a:p>
        </p:txBody>
      </p:sp>
      <p:sp>
        <p:nvSpPr>
          <p:cNvPr id="5" name="Plassholder for bunntekst 4"/>
          <p:cNvSpPr>
            <a:spLocks noGrp="1"/>
          </p:cNvSpPr>
          <p:nvPr>
            <p:ph type="ftr" sz="quarter" idx="11"/>
          </p:nvPr>
        </p:nvSpPr>
        <p:spPr/>
        <p:txBody>
          <a:bodyPr/>
          <a:lstStyle/>
          <a:p>
            <a:r>
              <a:rPr lang="nb-NO"/>
              <a:t>NORGES ISHOCKEYFORBUND</a:t>
            </a:r>
          </a:p>
        </p:txBody>
      </p:sp>
      <p:sp>
        <p:nvSpPr>
          <p:cNvPr id="6" name="Plassholder for lysbildenummer 5"/>
          <p:cNvSpPr>
            <a:spLocks noGrp="1"/>
          </p:cNvSpPr>
          <p:nvPr>
            <p:ph type="sldNum" sz="quarter" idx="12"/>
          </p:nvPr>
        </p:nvSpPr>
        <p:spPr/>
        <p:txBody>
          <a:bodyPr/>
          <a:lstStyle/>
          <a:p>
            <a:fld id="{B74D18E5-A7A5-754F-BCF1-51105DE13328}" type="slidenum">
              <a:rPr lang="nb-NO" smtClean="0"/>
              <a:t>‹#›</a:t>
            </a:fld>
            <a:endParaRPr lang="nb-NO"/>
          </a:p>
        </p:txBody>
      </p:sp>
    </p:spTree>
    <p:extLst>
      <p:ext uri="{BB962C8B-B14F-4D97-AF65-F5344CB8AC3E}">
        <p14:creationId xmlns:p14="http://schemas.microsoft.com/office/powerpoint/2010/main" val="150215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61CE8443-B5A3-234D-90B0-C68B1087FDCB}" type="datetime1">
              <a:rPr lang="nb-NO" smtClean="0"/>
              <a:t>18.05.2020</a:t>
            </a:fld>
            <a:endParaRPr lang="nb-NO"/>
          </a:p>
        </p:txBody>
      </p:sp>
      <p:sp>
        <p:nvSpPr>
          <p:cNvPr id="6" name="Plassholder for bunntekst 5"/>
          <p:cNvSpPr>
            <a:spLocks noGrp="1"/>
          </p:cNvSpPr>
          <p:nvPr>
            <p:ph type="ftr" sz="quarter" idx="11"/>
          </p:nvPr>
        </p:nvSpPr>
        <p:spPr/>
        <p:txBody>
          <a:bodyPr/>
          <a:lstStyle/>
          <a:p>
            <a:r>
              <a:rPr lang="nb-NO"/>
              <a:t>NORGES ISHOCKEYFORBUND</a:t>
            </a:r>
          </a:p>
        </p:txBody>
      </p:sp>
      <p:sp>
        <p:nvSpPr>
          <p:cNvPr id="7" name="Plassholder for lysbildenummer 6"/>
          <p:cNvSpPr>
            <a:spLocks noGrp="1"/>
          </p:cNvSpPr>
          <p:nvPr>
            <p:ph type="sldNum" sz="quarter" idx="12"/>
          </p:nvPr>
        </p:nvSpPr>
        <p:spPr/>
        <p:txBody>
          <a:bodyPr/>
          <a:lstStyle/>
          <a:p>
            <a:fld id="{B74D18E5-A7A5-754F-BCF1-51105DE13328}" type="slidenum">
              <a:rPr lang="nb-NO" smtClean="0"/>
              <a:t>‹#›</a:t>
            </a:fld>
            <a:endParaRPr lang="nb-NO"/>
          </a:p>
        </p:txBody>
      </p:sp>
    </p:spTree>
    <p:extLst>
      <p:ext uri="{BB962C8B-B14F-4D97-AF65-F5344CB8AC3E}">
        <p14:creationId xmlns:p14="http://schemas.microsoft.com/office/powerpoint/2010/main" val="83237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D30A1507-446E-104D-9466-5DA370E9730D}" type="datetime1">
              <a:rPr lang="nb-NO" smtClean="0"/>
              <a:t>18.05.2020</a:t>
            </a:fld>
            <a:endParaRPr lang="nb-NO"/>
          </a:p>
        </p:txBody>
      </p:sp>
      <p:sp>
        <p:nvSpPr>
          <p:cNvPr id="8" name="Plassholder for bunntekst 7"/>
          <p:cNvSpPr>
            <a:spLocks noGrp="1"/>
          </p:cNvSpPr>
          <p:nvPr>
            <p:ph type="ftr" sz="quarter" idx="11"/>
          </p:nvPr>
        </p:nvSpPr>
        <p:spPr/>
        <p:txBody>
          <a:bodyPr/>
          <a:lstStyle/>
          <a:p>
            <a:r>
              <a:rPr lang="nb-NO"/>
              <a:t>NORGES ISHOCKEYFORBUND</a:t>
            </a:r>
          </a:p>
        </p:txBody>
      </p:sp>
      <p:sp>
        <p:nvSpPr>
          <p:cNvPr id="9" name="Plassholder for lysbildenummer 8"/>
          <p:cNvSpPr>
            <a:spLocks noGrp="1"/>
          </p:cNvSpPr>
          <p:nvPr>
            <p:ph type="sldNum" sz="quarter" idx="12"/>
          </p:nvPr>
        </p:nvSpPr>
        <p:spPr/>
        <p:txBody>
          <a:bodyPr/>
          <a:lstStyle/>
          <a:p>
            <a:fld id="{B74D18E5-A7A5-754F-BCF1-51105DE13328}" type="slidenum">
              <a:rPr lang="nb-NO" smtClean="0"/>
              <a:t>‹#›</a:t>
            </a:fld>
            <a:endParaRPr lang="nb-NO"/>
          </a:p>
        </p:txBody>
      </p:sp>
    </p:spTree>
    <p:extLst>
      <p:ext uri="{BB962C8B-B14F-4D97-AF65-F5344CB8AC3E}">
        <p14:creationId xmlns:p14="http://schemas.microsoft.com/office/powerpoint/2010/main" val="96347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59E4B3F-D406-044B-91CC-AED823FCF315}" type="datetime1">
              <a:rPr lang="nb-NO" smtClean="0"/>
              <a:t>18.05.2020</a:t>
            </a:fld>
            <a:endParaRPr lang="nb-NO"/>
          </a:p>
        </p:txBody>
      </p:sp>
      <p:sp>
        <p:nvSpPr>
          <p:cNvPr id="4" name="Plassholder for bunntekst 3"/>
          <p:cNvSpPr>
            <a:spLocks noGrp="1"/>
          </p:cNvSpPr>
          <p:nvPr>
            <p:ph type="ftr" sz="quarter" idx="11"/>
          </p:nvPr>
        </p:nvSpPr>
        <p:spPr/>
        <p:txBody>
          <a:bodyPr/>
          <a:lstStyle/>
          <a:p>
            <a:r>
              <a:rPr lang="nb-NO"/>
              <a:t>NORGES ISHOCKEYFORBUND</a:t>
            </a:r>
          </a:p>
        </p:txBody>
      </p:sp>
      <p:sp>
        <p:nvSpPr>
          <p:cNvPr id="5" name="Plassholder for lysbildenummer 4"/>
          <p:cNvSpPr>
            <a:spLocks noGrp="1"/>
          </p:cNvSpPr>
          <p:nvPr>
            <p:ph type="sldNum" sz="quarter" idx="12"/>
          </p:nvPr>
        </p:nvSpPr>
        <p:spPr/>
        <p:txBody>
          <a:bodyPr/>
          <a:lstStyle/>
          <a:p>
            <a:fld id="{B74D18E5-A7A5-754F-BCF1-51105DE13328}" type="slidenum">
              <a:rPr lang="nb-NO" smtClean="0"/>
              <a:t>‹#›</a:t>
            </a:fld>
            <a:endParaRPr lang="nb-NO"/>
          </a:p>
        </p:txBody>
      </p:sp>
    </p:spTree>
    <p:extLst>
      <p:ext uri="{BB962C8B-B14F-4D97-AF65-F5344CB8AC3E}">
        <p14:creationId xmlns:p14="http://schemas.microsoft.com/office/powerpoint/2010/main" val="110218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ssholder for dato 1"/>
          <p:cNvSpPr>
            <a:spLocks noGrp="1"/>
          </p:cNvSpPr>
          <p:nvPr>
            <p:ph type="dt" sz="half" idx="10"/>
          </p:nvPr>
        </p:nvSpPr>
        <p:spPr/>
        <p:txBody>
          <a:bodyPr/>
          <a:lstStyle>
            <a:lvl1pPr>
              <a:defRPr>
                <a:solidFill>
                  <a:schemeClr val="bg1"/>
                </a:solidFill>
              </a:defRPr>
            </a:lvl1pPr>
          </a:lstStyle>
          <a:p>
            <a:fld id="{005F3A6B-9E35-B440-8877-7068CCC81181}" type="datetime1">
              <a:rPr lang="nb-NO" smtClean="0"/>
              <a:t>18.05.2020</a:t>
            </a:fld>
            <a:endParaRPr lang="nb-NO"/>
          </a:p>
        </p:txBody>
      </p:sp>
      <p:sp>
        <p:nvSpPr>
          <p:cNvPr id="3" name="Plassholder for bunntekst 2"/>
          <p:cNvSpPr>
            <a:spLocks noGrp="1"/>
          </p:cNvSpPr>
          <p:nvPr>
            <p:ph type="ftr" sz="quarter" idx="11"/>
          </p:nvPr>
        </p:nvSpPr>
        <p:spPr/>
        <p:txBody>
          <a:bodyPr/>
          <a:lstStyle>
            <a:lvl1pPr>
              <a:defRPr>
                <a:solidFill>
                  <a:schemeClr val="bg1"/>
                </a:solidFill>
              </a:defRPr>
            </a:lvl1pPr>
          </a:lstStyle>
          <a:p>
            <a:r>
              <a:rPr lang="nb-NO"/>
              <a:t>NORGES ISHOCKEYFORBUND</a:t>
            </a:r>
          </a:p>
        </p:txBody>
      </p:sp>
      <p:sp>
        <p:nvSpPr>
          <p:cNvPr id="4" name="Plassholder for lysbildenummer 3"/>
          <p:cNvSpPr>
            <a:spLocks noGrp="1"/>
          </p:cNvSpPr>
          <p:nvPr>
            <p:ph type="sldNum" sz="quarter" idx="12"/>
          </p:nvPr>
        </p:nvSpPr>
        <p:spPr/>
        <p:txBody>
          <a:bodyPr/>
          <a:lstStyle>
            <a:lvl1pPr>
              <a:defRPr>
                <a:solidFill>
                  <a:schemeClr val="bg1"/>
                </a:solidFill>
              </a:defRPr>
            </a:lvl1pPr>
          </a:lstStyle>
          <a:p>
            <a:fld id="{B74D18E5-A7A5-754F-BCF1-51105DE13328}"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53423" y="434699"/>
            <a:ext cx="9997894" cy="1195318"/>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p:cNvSpPr>
            <a:spLocks noGrp="1"/>
          </p:cNvSpPr>
          <p:nvPr>
            <p:ph type="body" idx="1"/>
          </p:nvPr>
        </p:nvSpPr>
        <p:spPr>
          <a:xfrm>
            <a:off x="653422" y="1630017"/>
            <a:ext cx="10911659" cy="454694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809102" y="6356350"/>
            <a:ext cx="1755979" cy="365125"/>
          </a:xfrm>
          <a:prstGeom prst="rect">
            <a:avLst/>
          </a:prstGeom>
        </p:spPr>
        <p:txBody>
          <a:bodyPr vert="horz" lIns="91440" tIns="45720" rIns="91440" bIns="45720" rtlCol="0" anchor="b"/>
          <a:lstStyle>
            <a:lvl1pPr algn="r">
              <a:defRPr sz="800">
                <a:solidFill>
                  <a:schemeClr val="bg1"/>
                </a:solidFill>
              </a:defRPr>
            </a:lvl1pPr>
          </a:lstStyle>
          <a:p>
            <a:fld id="{A5457CC2-DB08-7545-9E2F-813444FC9AEE}" type="datetime1">
              <a:rPr lang="nb-NO" smtClean="0"/>
              <a:pPr/>
              <a:t>18.05.2020</a:t>
            </a:fld>
            <a:endParaRPr lang="nb-NO" dirty="0"/>
          </a:p>
        </p:txBody>
      </p:sp>
      <p:sp>
        <p:nvSpPr>
          <p:cNvPr id="5" name="Plassholder for bunntekst 4"/>
          <p:cNvSpPr>
            <a:spLocks noGrp="1"/>
          </p:cNvSpPr>
          <p:nvPr>
            <p:ph type="ftr" sz="quarter" idx="3"/>
          </p:nvPr>
        </p:nvSpPr>
        <p:spPr>
          <a:xfrm>
            <a:off x="653423" y="6363666"/>
            <a:ext cx="1685712" cy="365125"/>
          </a:xfrm>
          <a:prstGeom prst="rect">
            <a:avLst/>
          </a:prstGeom>
        </p:spPr>
        <p:txBody>
          <a:bodyPr vert="horz" lIns="91440" tIns="45720" rIns="91440" bIns="45720" rtlCol="0" anchor="b"/>
          <a:lstStyle>
            <a:lvl1pPr algn="l">
              <a:defRPr sz="800">
                <a:solidFill>
                  <a:schemeClr val="bg1"/>
                </a:solidFill>
              </a:defRPr>
            </a:lvl1pPr>
          </a:lstStyle>
          <a:p>
            <a:r>
              <a:rPr lang="nb-NO"/>
              <a:t>NORGES ISHOCKEYFORBUND</a:t>
            </a:r>
            <a:endParaRPr lang="nb-NO" dirty="0"/>
          </a:p>
        </p:txBody>
      </p:sp>
      <p:sp>
        <p:nvSpPr>
          <p:cNvPr id="6" name="Plassholder for lysbildenummer 5"/>
          <p:cNvSpPr>
            <a:spLocks noGrp="1"/>
          </p:cNvSpPr>
          <p:nvPr>
            <p:ph type="sldNum" sz="quarter" idx="4"/>
          </p:nvPr>
        </p:nvSpPr>
        <p:spPr>
          <a:xfrm>
            <a:off x="2467794" y="6363666"/>
            <a:ext cx="2743200" cy="365125"/>
          </a:xfrm>
          <a:prstGeom prst="rect">
            <a:avLst/>
          </a:prstGeom>
        </p:spPr>
        <p:txBody>
          <a:bodyPr vert="horz" lIns="91440" tIns="45720" rIns="91440" bIns="45720" rtlCol="0" anchor="b"/>
          <a:lstStyle>
            <a:lvl1pPr algn="l">
              <a:defRPr sz="800">
                <a:solidFill>
                  <a:schemeClr val="bg1"/>
                </a:solidFill>
              </a:defRPr>
            </a:lvl1pPr>
          </a:lstStyle>
          <a:p>
            <a:fld id="{B74D18E5-A7A5-754F-BCF1-51105DE13328}" type="slidenum">
              <a:rPr lang="nb-NO" smtClean="0"/>
              <a:pPr/>
              <a:t>‹#›</a:t>
            </a:fld>
            <a:endParaRPr lang="nb-NO" dirty="0"/>
          </a:p>
        </p:txBody>
      </p:sp>
      <p:cxnSp>
        <p:nvCxnSpPr>
          <p:cNvPr id="10" name="Rett linje 9"/>
          <p:cNvCxnSpPr/>
          <p:nvPr userDrawn="1"/>
        </p:nvCxnSpPr>
        <p:spPr>
          <a:xfrm>
            <a:off x="2403464" y="6572905"/>
            <a:ext cx="0" cy="28509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2" name="Bild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63903" y="492098"/>
            <a:ext cx="913763" cy="913763"/>
          </a:xfrm>
          <a:prstGeom prst="rect">
            <a:avLst/>
          </a:prstGeom>
        </p:spPr>
      </p:pic>
    </p:spTree>
    <p:extLst>
      <p:ext uri="{BB962C8B-B14F-4D97-AF65-F5344CB8AC3E}">
        <p14:creationId xmlns:p14="http://schemas.microsoft.com/office/powerpoint/2010/main" val="147636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estresultat@hockey.no"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jh@hockey.no" TargetMode="External"/><Relationship Id="rId4" Type="http://schemas.openxmlformats.org/officeDocument/2006/relationships/hyperlink" Target="mailto:ole-kristian.tollefsen@hockey.n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Testbatteri</a:t>
            </a:r>
          </a:p>
        </p:txBody>
      </p:sp>
      <p:sp>
        <p:nvSpPr>
          <p:cNvPr id="3" name="Undertittel 2"/>
          <p:cNvSpPr>
            <a:spLocks noGrp="1"/>
          </p:cNvSpPr>
          <p:nvPr>
            <p:ph type="subTitle" idx="1"/>
          </p:nvPr>
        </p:nvSpPr>
        <p:spPr/>
        <p:txBody>
          <a:bodyPr/>
          <a:lstStyle/>
          <a:p>
            <a:r>
              <a:rPr lang="nb-NO" dirty="0"/>
              <a:t>20.05.2020</a:t>
            </a:r>
          </a:p>
        </p:txBody>
      </p:sp>
    </p:spTree>
    <p:extLst>
      <p:ext uri="{BB962C8B-B14F-4D97-AF65-F5344CB8AC3E}">
        <p14:creationId xmlns:p14="http://schemas.microsoft.com/office/powerpoint/2010/main" val="7652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Skøytehurtighet</a:t>
            </a:r>
          </a:p>
        </p:txBody>
      </p:sp>
      <p:sp>
        <p:nvSpPr>
          <p:cNvPr id="9" name="Plassholder for innhold 8"/>
          <p:cNvSpPr>
            <a:spLocks noGrp="1"/>
          </p:cNvSpPr>
          <p:nvPr>
            <p:ph idx="1"/>
          </p:nvPr>
        </p:nvSpPr>
        <p:spPr/>
        <p:txBody>
          <a:bodyPr>
            <a:normAutofit fontScale="92500" lnSpcReduction="10000"/>
          </a:bodyPr>
          <a:lstStyle/>
          <a:p>
            <a:pPr marL="0" indent="0">
              <a:spcAft>
                <a:spcPts val="0"/>
              </a:spcAft>
              <a:buNone/>
            </a:pPr>
            <a:r>
              <a:rPr lang="nb-NO" sz="2400" b="1" dirty="0">
                <a:latin typeface="Calibri" panose="020F0502020204030204" pitchFamily="34" charset="0"/>
                <a:ea typeface="MS Mincho" panose="02020609040205080304" pitchFamily="49" charset="-128"/>
                <a:cs typeface="Times New Roman" panose="02020603050405020304" pitchFamily="18" charset="0"/>
              </a:rPr>
              <a:t>10 meter</a:t>
            </a: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lineære skøytehurtighet og akselerasjonsevne</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 </a:t>
            </a:r>
            <a:r>
              <a:rPr lang="nb-NO" sz="2400" dirty="0">
                <a:latin typeface="Calibri" panose="020F0502020204030204" pitchFamily="34" charset="0"/>
                <a:ea typeface="MS Mincho" panose="02020609040205080304" pitchFamily="49" charset="-128"/>
                <a:cs typeface="Times New Roman" panose="02020603050405020304" pitchFamily="18" charset="0"/>
              </a:rPr>
              <a:t>Fotoceller</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 </a:t>
            </a:r>
            <a:r>
              <a:rPr lang="nb-NO" dirty="0">
                <a:latin typeface="Calibri" panose="020F0502020204030204" pitchFamily="34" charset="0"/>
                <a:ea typeface="MS Mincho" panose="02020609040205080304" pitchFamily="49" charset="-128"/>
                <a:cs typeface="Times New Roman" panose="02020603050405020304" pitchFamily="18" charset="0"/>
              </a:rPr>
              <a:t>Tas som mellomtid på 30m skøytehurtighet (se under)</a:t>
            </a:r>
          </a:p>
          <a:p>
            <a:pPr>
              <a:spcAft>
                <a:spcPts val="0"/>
              </a:spcAft>
            </a:pPr>
            <a:endParaRPr lang="nb-NO" dirty="0">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nb-NO" dirty="0">
                <a:latin typeface="Calibri" panose="020F0502020204030204" pitchFamily="34" charset="0"/>
                <a:ea typeface="MS Mincho" panose="02020609040205080304" pitchFamily="49" charset="-128"/>
                <a:cs typeface="Times New Roman" panose="02020603050405020304" pitchFamily="18" charset="0"/>
              </a:rPr>
              <a:t>30 meter</a:t>
            </a:r>
          </a:p>
          <a:p>
            <a:pPr>
              <a:spcAft>
                <a:spcPts val="0"/>
              </a:spcAft>
            </a:pPr>
            <a:r>
              <a:rPr lang="nb-NO" sz="2600" b="1" dirty="0">
                <a:latin typeface="Calibri" panose="020F0502020204030204" pitchFamily="34" charset="0"/>
                <a:ea typeface="MS Mincho" panose="02020609040205080304" pitchFamily="49" charset="-128"/>
                <a:cs typeface="Times New Roman" panose="02020603050405020304" pitchFamily="18" charset="0"/>
              </a:rPr>
              <a:t>Hensikt: </a:t>
            </a:r>
            <a:r>
              <a:rPr lang="nb-NO" sz="2600" dirty="0">
                <a:latin typeface="Calibri" panose="020F0502020204030204" pitchFamily="34" charset="0"/>
                <a:ea typeface="MS Mincho" panose="02020609040205080304" pitchFamily="49" charset="-128"/>
                <a:cs typeface="Times New Roman" panose="02020603050405020304" pitchFamily="18" charset="0"/>
              </a:rPr>
              <a:t>Måle spillernes lineære skøytehurtighet</a:t>
            </a: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600" b="1" dirty="0">
                <a:latin typeface="Calibri" panose="020F0502020204030204" pitchFamily="34" charset="0"/>
                <a:ea typeface="MS Mincho" panose="02020609040205080304" pitchFamily="49" charset="-128"/>
                <a:cs typeface="Times New Roman" panose="02020603050405020304" pitchFamily="18" charset="0"/>
              </a:rPr>
              <a:t>Utstyr: </a:t>
            </a:r>
            <a:r>
              <a:rPr lang="nb-NO" sz="2600" dirty="0">
                <a:latin typeface="Calibri" panose="020F0502020204030204" pitchFamily="34" charset="0"/>
                <a:ea typeface="MS Mincho" panose="02020609040205080304" pitchFamily="49" charset="-128"/>
                <a:cs typeface="Times New Roman" panose="02020603050405020304" pitchFamily="18" charset="0"/>
              </a:rPr>
              <a:t>Fotoceller</a:t>
            </a: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600" b="1" dirty="0">
                <a:latin typeface="Calibri" panose="020F0502020204030204" pitchFamily="34" charset="0"/>
                <a:ea typeface="MS Mincho" panose="02020609040205080304" pitchFamily="49" charset="-128"/>
                <a:cs typeface="Times New Roman" panose="02020603050405020304" pitchFamily="18" charset="0"/>
              </a:rPr>
              <a:t>Prosedyre: </a:t>
            </a:r>
            <a:r>
              <a:rPr lang="nb-NO" sz="2600" dirty="0">
                <a:latin typeface="Calibri" panose="020F0502020204030204" pitchFamily="34" charset="0"/>
                <a:ea typeface="MS Mincho" panose="02020609040205080304" pitchFamily="49" charset="-128"/>
                <a:cs typeface="Times New Roman" panose="02020603050405020304" pitchFamily="18" charset="0"/>
              </a:rPr>
              <a:t>Start på eget initiativ rett bak fotocellene. Kryss mållinjen med kroppen først, køllen skal være i eller rett over isen</a:t>
            </a: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600" b="1" dirty="0">
                <a:latin typeface="Calibri" panose="020F0502020204030204" pitchFamily="34" charset="0"/>
                <a:ea typeface="MS Mincho" panose="02020609040205080304" pitchFamily="49" charset="-128"/>
                <a:cs typeface="Times New Roman" panose="02020603050405020304" pitchFamily="18" charset="0"/>
              </a:rPr>
              <a:t>Resultat: </a:t>
            </a:r>
            <a:r>
              <a:rPr lang="nb-NO" sz="2600" dirty="0">
                <a:latin typeface="Calibri" panose="020F0502020204030204" pitchFamily="34" charset="0"/>
                <a:ea typeface="MS Mincho" panose="02020609040205080304" pitchFamily="49" charset="-128"/>
                <a:cs typeface="Times New Roman" panose="02020603050405020304" pitchFamily="18" charset="0"/>
              </a:rPr>
              <a:t>Tid (sek). 2 forsøk (beste forsøk er gjeldende)</a:t>
            </a: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10</a:t>
            </a:fld>
            <a:endParaRPr lang="nb-NO" sz="800" dirty="0">
              <a:solidFill>
                <a:schemeClr val="bg1"/>
              </a:solidFill>
            </a:endParaRPr>
          </a:p>
        </p:txBody>
      </p:sp>
    </p:spTree>
    <p:extLst>
      <p:ext uri="{BB962C8B-B14F-4D97-AF65-F5344CB8AC3E}">
        <p14:creationId xmlns:p14="http://schemas.microsoft.com/office/powerpoint/2010/main" val="158982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Styrke – </a:t>
            </a:r>
            <a:r>
              <a:rPr lang="nb-NO" dirty="0" err="1"/>
              <a:t>Trap</a:t>
            </a:r>
            <a:r>
              <a:rPr lang="nb-NO" dirty="0"/>
              <a:t> bar markløft (1RM)</a:t>
            </a:r>
          </a:p>
        </p:txBody>
      </p:sp>
      <p:sp>
        <p:nvSpPr>
          <p:cNvPr id="2" name="Plassholder for innhold 1">
            <a:extLst>
              <a:ext uri="{FF2B5EF4-FFF2-40B4-BE49-F238E27FC236}">
                <a16:creationId xmlns:a16="http://schemas.microsoft.com/office/drawing/2014/main" id="{D4829C6B-9AE7-6648-8F8A-5A6ADC822907}"/>
              </a:ext>
            </a:extLst>
          </p:cNvPr>
          <p:cNvSpPr>
            <a:spLocks noGrp="1"/>
          </p:cNvSpPr>
          <p:nvPr>
            <p:ph idx="1"/>
          </p:nvPr>
        </p:nvSpPr>
        <p:spPr/>
        <p:txBody>
          <a:bodyPr>
            <a:normAutofit/>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maksimale styrke i underekstremitet</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 </a:t>
            </a:r>
            <a:r>
              <a:rPr lang="nb-NO" sz="2400" dirty="0" err="1">
                <a:latin typeface="Calibri" panose="020F0502020204030204" pitchFamily="34" charset="0"/>
                <a:ea typeface="MS Mincho" panose="02020609040205080304" pitchFamily="49" charset="-128"/>
                <a:cs typeface="Times New Roman" panose="02020603050405020304" pitchFamily="18" charset="0"/>
              </a:rPr>
              <a:t>Trap</a:t>
            </a:r>
            <a:r>
              <a:rPr lang="nb-NO" sz="2400" dirty="0">
                <a:latin typeface="Calibri" panose="020F0502020204030204" pitchFamily="34" charset="0"/>
                <a:ea typeface="MS Mincho" panose="02020609040205080304" pitchFamily="49" charset="-128"/>
                <a:cs typeface="Times New Roman" panose="02020603050405020304" pitchFamily="18" charset="0"/>
              </a:rPr>
              <a:t> bar og </a:t>
            </a:r>
            <a:r>
              <a:rPr lang="nb-NO" sz="2400" dirty="0" err="1">
                <a:latin typeface="Calibri" panose="020F0502020204030204" pitchFamily="34" charset="0"/>
                <a:ea typeface="MS Mincho" panose="02020609040205080304" pitchFamily="49" charset="-128"/>
                <a:cs typeface="Times New Roman" panose="02020603050405020304" pitchFamily="18" charset="0"/>
              </a:rPr>
              <a:t>vektskiver</a:t>
            </a:r>
            <a:r>
              <a:rPr lang="nb-NO" sz="2400" dirty="0">
                <a:latin typeface="Calibri" panose="020F0502020204030204" pitchFamily="34" charset="0"/>
                <a:ea typeface="MS Mincho" panose="02020609040205080304" pitchFamily="49" charset="-128"/>
                <a:cs typeface="Times New Roman" panose="02020603050405020304" pitchFamily="18" charset="0"/>
              </a:rPr>
              <a:t> med olympisk størrelse </a:t>
            </a: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 </a:t>
            </a:r>
            <a:r>
              <a:rPr lang="nb-NO" sz="2400" dirty="0">
                <a:latin typeface="Calibri" panose="020F0502020204030204" pitchFamily="34" charset="0"/>
                <a:ea typeface="MS Mincho" panose="02020609040205080304" pitchFamily="49" charset="-128"/>
                <a:cs typeface="Times New Roman" panose="02020603050405020304" pitchFamily="18" charset="0"/>
              </a:rPr>
              <a:t>Spilleren løfter </a:t>
            </a:r>
            <a:r>
              <a:rPr lang="nb-NO" sz="2400" dirty="0" err="1">
                <a:latin typeface="Calibri" panose="020F0502020204030204" pitchFamily="34" charset="0"/>
                <a:ea typeface="MS Mincho" panose="02020609040205080304" pitchFamily="49" charset="-128"/>
                <a:cs typeface="Times New Roman" panose="02020603050405020304" pitchFamily="18" charset="0"/>
              </a:rPr>
              <a:t>trap</a:t>
            </a:r>
            <a:r>
              <a:rPr lang="nb-NO" sz="2400" dirty="0">
                <a:latin typeface="Calibri" panose="020F0502020204030204" pitchFamily="34" charset="0"/>
                <a:ea typeface="MS Mincho" panose="02020609040205080304" pitchFamily="49" charset="-128"/>
                <a:cs typeface="Times New Roman" panose="02020603050405020304" pitchFamily="18" charset="0"/>
              </a:rPr>
              <a:t> bar fra gulvet til full ekstensjon i kne- og hofteledd. Ved dårlig teknisk utførelse stoppes spilleren fra nye forsøk på høyere vekt.</a:t>
            </a:r>
            <a:r>
              <a:rPr lang="nb-NO" sz="24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 </a:t>
            </a:r>
            <a:r>
              <a:rPr lang="nb-NO" sz="2400" dirty="0">
                <a:latin typeface="Calibri" panose="020F0502020204030204" pitchFamily="34" charset="0"/>
                <a:ea typeface="MS Mincho" panose="02020609040205080304" pitchFamily="49" charset="-128"/>
                <a:cs typeface="Times New Roman" panose="02020603050405020304" pitchFamily="18" charset="0"/>
              </a:rPr>
              <a:t>Stang er satt slik at grep er vendt opp, vekter lavere enn grep. Stiv opp og senk hoften. Her vil en være litt streng på veldig rund rygg. Be utøver forsøke å presse med beina.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dirty="0">
                <a:latin typeface="Calibri" panose="020F0502020204030204" pitchFamily="34" charset="0"/>
                <a:ea typeface="MS Mincho" panose="02020609040205080304" pitchFamily="49" charset="-128"/>
                <a:cs typeface="Times New Roman" panose="02020603050405020304" pitchFamily="18" charset="0"/>
              </a:rPr>
              <a:t>Gjerne ta en 6-3-1-1 protokoll mot maksløft.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 </a:t>
            </a:r>
            <a:r>
              <a:rPr lang="nb-NO" sz="2400" dirty="0">
                <a:latin typeface="Calibri" panose="020F0502020204030204" pitchFamily="34" charset="0"/>
                <a:ea typeface="MS Mincho" panose="02020609040205080304" pitchFamily="49" charset="-128"/>
                <a:cs typeface="Times New Roman" panose="02020603050405020304" pitchFamily="18" charset="0"/>
              </a:rPr>
              <a:t>Høyeste vekt løftet etter korrekt prosedyre. </a:t>
            </a:r>
          </a:p>
          <a:p>
            <a:pPr marL="0" indent="0">
              <a:spcAft>
                <a:spcPts val="0"/>
              </a:spcAft>
              <a:buNone/>
            </a:pPr>
            <a:r>
              <a:rPr lang="nb-NO" sz="2400" dirty="0">
                <a:latin typeface="Calibri" panose="020F0502020204030204" pitchFamily="34" charset="0"/>
                <a:ea typeface="MS Mincho" panose="02020609040205080304" pitchFamily="49" charset="-128"/>
                <a:cs typeface="Times New Roman" panose="02020603050405020304" pitchFamily="18" charset="0"/>
              </a:rPr>
              <a:t>   Score for relativ styrke (i forhold til kroppsvekt) og 1RM oppgis.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dirty="0"/>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11</a:t>
            </a:fld>
            <a:endParaRPr lang="nb-NO" sz="800" dirty="0">
              <a:solidFill>
                <a:schemeClr val="bg1"/>
              </a:solidFill>
            </a:endParaRPr>
          </a:p>
        </p:txBody>
      </p:sp>
      <p:pic>
        <p:nvPicPr>
          <p:cNvPr id="10" name="Bilde 9">
            <a:extLst>
              <a:ext uri="{FF2B5EF4-FFF2-40B4-BE49-F238E27FC236}">
                <a16:creationId xmlns:a16="http://schemas.microsoft.com/office/drawing/2014/main" id="{5F8C82B1-B66E-2146-8ECC-2E532AB681DB}"/>
              </a:ext>
            </a:extLst>
          </p:cNvPr>
          <p:cNvPicPr>
            <a:picLocks noChangeAspect="1"/>
          </p:cNvPicPr>
          <p:nvPr/>
        </p:nvPicPr>
        <p:blipFill rotWithShape="1">
          <a:blip r:embed="rId3">
            <a:alphaModFix/>
          </a:blip>
          <a:srcRect l="-5809" t="-30074" r="5809" b="4495"/>
          <a:stretch/>
        </p:blipFill>
        <p:spPr>
          <a:xfrm>
            <a:off x="9059538" y="3903490"/>
            <a:ext cx="2479040" cy="194400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69344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err="1"/>
              <a:t>Benkpress</a:t>
            </a:r>
            <a:r>
              <a:rPr lang="nb-NO" dirty="0"/>
              <a:t> (1RM)</a:t>
            </a:r>
          </a:p>
        </p:txBody>
      </p:sp>
      <p:sp>
        <p:nvSpPr>
          <p:cNvPr id="9" name="Plassholder for innhold 8"/>
          <p:cNvSpPr>
            <a:spLocks noGrp="1"/>
          </p:cNvSpPr>
          <p:nvPr>
            <p:ph idx="1"/>
          </p:nvPr>
        </p:nvSpPr>
        <p:spPr/>
        <p:txBody>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maksimale styrke i overkropp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 </a:t>
            </a:r>
            <a:r>
              <a:rPr lang="nb-NO" sz="2400" dirty="0" err="1">
                <a:latin typeface="Calibri" panose="020F0502020204030204" pitchFamily="34" charset="0"/>
                <a:ea typeface="MS Mincho" panose="02020609040205080304" pitchFamily="49" charset="-128"/>
                <a:cs typeface="Times New Roman" panose="02020603050405020304" pitchFamily="18" charset="0"/>
              </a:rPr>
              <a:t>Benkpress</a:t>
            </a:r>
            <a:r>
              <a:rPr lang="nb-NO" sz="2400" dirty="0">
                <a:latin typeface="Calibri" panose="020F0502020204030204" pitchFamily="34" charset="0"/>
                <a:ea typeface="MS Mincho" panose="02020609040205080304" pitchFamily="49" charset="-128"/>
                <a:cs typeface="Times New Roman" panose="02020603050405020304" pitchFamily="18" charset="0"/>
              </a:rPr>
              <a:t> og tilhørende vektstang og </a:t>
            </a:r>
            <a:r>
              <a:rPr lang="nb-NO" sz="2400" dirty="0" err="1">
                <a:latin typeface="Calibri" panose="020F0502020204030204" pitchFamily="34" charset="0"/>
                <a:ea typeface="MS Mincho" panose="02020609040205080304" pitchFamily="49" charset="-128"/>
                <a:cs typeface="Times New Roman" panose="02020603050405020304" pitchFamily="18" charset="0"/>
              </a:rPr>
              <a:t>vektskiver</a:t>
            </a:r>
            <a:r>
              <a:rPr lang="nb-NO" sz="2400" dirty="0">
                <a:latin typeface="Calibri" panose="020F0502020204030204" pitchFamily="34" charset="0"/>
                <a:ea typeface="MS Mincho" panose="02020609040205080304" pitchFamily="49" charset="-128"/>
                <a:cs typeface="Times New Roman" panose="02020603050405020304" pitchFamily="18" charset="0"/>
              </a:rPr>
              <a:t>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 </a:t>
            </a:r>
            <a:r>
              <a:rPr lang="nb-NO" sz="2400" dirty="0">
                <a:latin typeface="Calibri" panose="020F0502020204030204" pitchFamily="34" charset="0"/>
                <a:ea typeface="MS Mincho" panose="02020609040205080304" pitchFamily="49" charset="-128"/>
                <a:cs typeface="Times New Roman" panose="02020603050405020304" pitchFamily="18" charset="0"/>
              </a:rPr>
              <a:t>Før stangen fra full ekstensjon i albueleddet til brystkassen med kontroll (unngå ”sprett”). Rumpe og føtter skal holdes i kontakt med underlaget (benk og gulv) gjennom hele løftet. Løftet er ikke godkjent dersom sikrer(e) er i kontakt med stangen gjennom løftet. Avløft er akseptert</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 </a:t>
            </a:r>
            <a:r>
              <a:rPr lang="nb-NO" sz="2400" dirty="0">
                <a:latin typeface="Calibri" panose="020F0502020204030204" pitchFamily="34" charset="0"/>
                <a:ea typeface="MS Mincho" panose="02020609040205080304" pitchFamily="49" charset="-128"/>
                <a:cs typeface="Times New Roman" panose="02020603050405020304" pitchFamily="18" charset="0"/>
              </a:rPr>
              <a:t>Høyeste vekt løftet etter korrekt prosedyre. Score for relativ styrke (i forhold til kroppsvekt) og 1RM oppgis.</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12</a:t>
            </a:fld>
            <a:endParaRPr lang="nb-NO" sz="800" dirty="0">
              <a:solidFill>
                <a:schemeClr val="bg1"/>
              </a:solidFill>
            </a:endParaRPr>
          </a:p>
        </p:txBody>
      </p:sp>
    </p:spTree>
    <p:extLst>
      <p:ext uri="{BB962C8B-B14F-4D97-AF65-F5344CB8AC3E}">
        <p14:creationId xmlns:p14="http://schemas.microsoft.com/office/powerpoint/2010/main" val="77304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Pullups</a:t>
            </a:r>
          </a:p>
        </p:txBody>
      </p:sp>
      <p:sp>
        <p:nvSpPr>
          <p:cNvPr id="9" name="Plassholder for innhold 8"/>
          <p:cNvSpPr>
            <a:spLocks noGrp="1"/>
          </p:cNvSpPr>
          <p:nvPr>
            <p:ph idx="1"/>
          </p:nvPr>
        </p:nvSpPr>
        <p:spPr/>
        <p:txBody>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maksimale og utholdende muskelstyrke i overkropp</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 </a:t>
            </a:r>
            <a:r>
              <a:rPr lang="nb-NO" sz="2400" dirty="0">
                <a:latin typeface="Calibri" panose="020F0502020204030204" pitchFamily="34" charset="0"/>
                <a:ea typeface="MS Mincho" panose="02020609040205080304" pitchFamily="49" charset="-128"/>
                <a:cs typeface="Times New Roman" panose="02020603050405020304" pitchFamily="18" charset="0"/>
              </a:rPr>
              <a:t>Chins-stang (rett stang)</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 </a:t>
            </a:r>
            <a:r>
              <a:rPr lang="nb-NO" sz="2400" dirty="0">
                <a:latin typeface="Calibri" panose="020F0502020204030204" pitchFamily="34" charset="0"/>
                <a:ea typeface="MS Mincho" panose="02020609040205080304" pitchFamily="49" charset="-128"/>
                <a:cs typeface="Times New Roman" panose="02020603050405020304" pitchFamily="18" charset="0"/>
              </a:rPr>
              <a:t>Overhåndsgrep benyttes og repetisjonen er godkjent dersom det er full ekstensjon i albueleddet og haken er over stangen. Begge hendene skal alltid være i kontakt med stangen (slippes stangen er testen avbrutt). Unngå bevegelsesmoment (”kipping”)</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a:t>
            </a:r>
            <a:r>
              <a:rPr lang="nb-NO" sz="2400" dirty="0">
                <a:latin typeface="Calibri" panose="020F0502020204030204" pitchFamily="34" charset="0"/>
                <a:ea typeface="MS Mincho" panose="02020609040205080304" pitchFamily="49" charset="-128"/>
                <a:cs typeface="Times New Roman" panose="02020603050405020304" pitchFamily="18" charset="0"/>
              </a:rPr>
              <a:t>: Maks antall repetisjoner med godkjent form. 1 forsøk</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13</a:t>
            </a:fld>
            <a:endParaRPr lang="nb-NO" sz="800" dirty="0">
              <a:solidFill>
                <a:schemeClr val="bg1"/>
              </a:solidFill>
            </a:endParaRPr>
          </a:p>
        </p:txBody>
      </p:sp>
    </p:spTree>
    <p:extLst>
      <p:ext uri="{BB962C8B-B14F-4D97-AF65-F5344CB8AC3E}">
        <p14:creationId xmlns:p14="http://schemas.microsoft.com/office/powerpoint/2010/main" val="44782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Utholdenhet </a:t>
            </a:r>
            <a:r>
              <a:rPr lang="nb-NO" sz="2400" dirty="0"/>
              <a:t>– 3 x 240 meter </a:t>
            </a:r>
            <a:r>
              <a:rPr lang="nb-NO" sz="2400" dirty="0" err="1"/>
              <a:t>shuttle</a:t>
            </a:r>
            <a:r>
              <a:rPr lang="nb-NO" sz="2400" dirty="0"/>
              <a:t> test</a:t>
            </a:r>
          </a:p>
        </p:txBody>
      </p:sp>
      <p:sp>
        <p:nvSpPr>
          <p:cNvPr id="9" name="Plassholder for innhold 8"/>
          <p:cNvSpPr>
            <a:spLocks noGrp="1"/>
          </p:cNvSpPr>
          <p:nvPr>
            <p:ph idx="1"/>
          </p:nvPr>
        </p:nvSpPr>
        <p:spPr/>
        <p:txBody>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a:t>
            </a:r>
            <a:r>
              <a:rPr lang="nb-NO" sz="2400" dirty="0">
                <a:latin typeface="Calibri" panose="020F0502020204030204" pitchFamily="34" charset="0"/>
                <a:ea typeface="MS Mincho" panose="02020609040205080304" pitchFamily="49" charset="-128"/>
                <a:cs typeface="Times New Roman" panose="02020603050405020304" pitchFamily="18" charset="0"/>
              </a:rPr>
              <a:t>: Måle spillernes anaerobe og aerobe utholdenhet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a:t>
            </a:r>
            <a:r>
              <a:rPr lang="nb-NO" sz="2400" dirty="0">
                <a:latin typeface="Calibri" panose="020F0502020204030204" pitchFamily="34" charset="0"/>
                <a:ea typeface="MS Mincho" panose="02020609040205080304" pitchFamily="49" charset="-128"/>
                <a:cs typeface="Times New Roman" panose="02020603050405020304" pitchFamily="18" charset="0"/>
              </a:rPr>
              <a:t>: Stoppeklokke og markører</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a:t>
            </a:r>
            <a:r>
              <a:rPr lang="nb-NO" sz="2400" dirty="0">
                <a:latin typeface="Calibri" panose="020F0502020204030204" pitchFamily="34" charset="0"/>
                <a:ea typeface="MS Mincho" panose="02020609040205080304" pitchFamily="49" charset="-128"/>
                <a:cs typeface="Times New Roman" panose="02020603050405020304" pitchFamily="18" charset="0"/>
              </a:rPr>
              <a:t>: 20 meter x 12 lengder x 3 serier (4 min pause mellom serier). Markører med 20 meters avstand der spilleren løper 12 lengder mellom markørene så hurtig som mulig. Ved vending må en fot være på utsiden av markøren. Spillerne skal oppfordres til å gi alt de har på alle forsøk (fordi vi ønsker å måle anaerob tretthet og evnen deres til å restituere)</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a:t>
            </a:r>
            <a:r>
              <a:rPr lang="nb-NO" sz="2400" dirty="0">
                <a:latin typeface="Calibri" panose="020F0502020204030204" pitchFamily="34" charset="0"/>
                <a:ea typeface="MS Mincho" panose="02020609040205080304" pitchFamily="49" charset="-128"/>
                <a:cs typeface="Times New Roman" panose="02020603050405020304" pitchFamily="18" charset="0"/>
              </a:rPr>
              <a:t>: Gjennomsnitt av de tre settene.</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14</a:t>
            </a:fld>
            <a:endParaRPr lang="nb-NO" sz="800" dirty="0">
              <a:solidFill>
                <a:schemeClr val="bg1"/>
              </a:solidFill>
            </a:endParaRPr>
          </a:p>
        </p:txBody>
      </p:sp>
    </p:spTree>
    <p:extLst>
      <p:ext uri="{BB962C8B-B14F-4D97-AF65-F5344CB8AC3E}">
        <p14:creationId xmlns:p14="http://schemas.microsoft.com/office/powerpoint/2010/main" val="333301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1 x 240 meter </a:t>
            </a:r>
            <a:r>
              <a:rPr lang="nb-NO" dirty="0" err="1"/>
              <a:t>shuttle</a:t>
            </a:r>
            <a:r>
              <a:rPr lang="nb-NO" dirty="0"/>
              <a:t> test</a:t>
            </a:r>
          </a:p>
        </p:txBody>
      </p:sp>
      <p:sp>
        <p:nvSpPr>
          <p:cNvPr id="9" name="Plassholder for innhold 8"/>
          <p:cNvSpPr>
            <a:spLocks noGrp="1"/>
          </p:cNvSpPr>
          <p:nvPr>
            <p:ph idx="1"/>
          </p:nvPr>
        </p:nvSpPr>
        <p:spPr/>
        <p:txBody>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anaerobe utholdenhet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a:t>
            </a:r>
            <a:r>
              <a:rPr lang="nb-NO" sz="2400" dirty="0">
                <a:latin typeface="Calibri" panose="020F0502020204030204" pitchFamily="34" charset="0"/>
                <a:ea typeface="MS Mincho" panose="02020609040205080304" pitchFamily="49" charset="-128"/>
                <a:cs typeface="Times New Roman" panose="02020603050405020304" pitchFamily="18" charset="0"/>
              </a:rPr>
              <a:t>: Stoppeklokke og markører</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a:t>
            </a:r>
            <a:r>
              <a:rPr lang="nb-NO" sz="2400" dirty="0">
                <a:latin typeface="Calibri" panose="020F0502020204030204" pitchFamily="34" charset="0"/>
                <a:ea typeface="MS Mincho" panose="02020609040205080304" pitchFamily="49" charset="-128"/>
                <a:cs typeface="Times New Roman" panose="02020603050405020304" pitchFamily="18" charset="0"/>
              </a:rPr>
              <a:t>: 20 meter x 12 lengder x 1 serie. Markører med 20 meters avstand der spilleren løper 12 lengder mellom markørene så hurtig som mulig. Ved vending må en fot være på utsiden av markøren.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a:t>
            </a:r>
            <a:r>
              <a:rPr lang="nb-NO" sz="2400" dirty="0">
                <a:latin typeface="Calibri" panose="020F0502020204030204" pitchFamily="34" charset="0"/>
                <a:ea typeface="MS Mincho" panose="02020609040205080304" pitchFamily="49" charset="-128"/>
                <a:cs typeface="Times New Roman" panose="02020603050405020304" pitchFamily="18" charset="0"/>
              </a:rPr>
              <a:t>: Tid. 1 forsøk</a:t>
            </a:r>
          </a:p>
          <a:p>
            <a:pPr>
              <a:spcAft>
                <a:spcPts val="0"/>
              </a:spcAft>
            </a:pPr>
            <a:r>
              <a:rPr lang="nb-NO" sz="2400" dirty="0">
                <a:latin typeface="Calibri" panose="020F0502020204030204" pitchFamily="34" charset="0"/>
                <a:ea typeface="MS Mincho" panose="02020609040205080304" pitchFamily="49" charset="-128"/>
                <a:cs typeface="Times New Roman" panose="02020603050405020304" pitchFamily="18" charset="0"/>
              </a:rPr>
              <a:t>NB! Fra U17 og eldre teller første repetisjon av 3 x 240m </a:t>
            </a:r>
            <a:r>
              <a:rPr lang="nb-NO" sz="2400" dirty="0" err="1">
                <a:latin typeface="Calibri" panose="020F0502020204030204" pitchFamily="34" charset="0"/>
                <a:ea typeface="MS Mincho" panose="02020609040205080304" pitchFamily="49" charset="-128"/>
                <a:cs typeface="Times New Roman" panose="02020603050405020304" pitchFamily="18" charset="0"/>
              </a:rPr>
              <a:t>shuttle</a:t>
            </a:r>
            <a:r>
              <a:rPr lang="nb-NO" sz="2400" dirty="0">
                <a:latin typeface="Calibri" panose="020F0502020204030204" pitchFamily="34" charset="0"/>
                <a:ea typeface="MS Mincho" panose="02020609040205080304" pitchFamily="49" charset="-128"/>
                <a:cs typeface="Times New Roman" panose="02020603050405020304" pitchFamily="18" charset="0"/>
              </a:rPr>
              <a:t> som resultat. Gjennomføres ikke som separat test.</a:t>
            </a:r>
            <a:endParaRPr lang="nb-NO" sz="2400" dirty="0"/>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15</a:t>
            </a:fld>
            <a:endParaRPr lang="nb-NO" sz="800" dirty="0">
              <a:solidFill>
                <a:schemeClr val="bg1"/>
              </a:solidFill>
            </a:endParaRPr>
          </a:p>
        </p:txBody>
      </p:sp>
    </p:spTree>
    <p:extLst>
      <p:ext uri="{BB962C8B-B14F-4D97-AF65-F5344CB8AC3E}">
        <p14:creationId xmlns:p14="http://schemas.microsoft.com/office/powerpoint/2010/main" val="350744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3000 meter løp</a:t>
            </a:r>
          </a:p>
        </p:txBody>
      </p:sp>
      <p:sp>
        <p:nvSpPr>
          <p:cNvPr id="9" name="Plassholder for innhold 8"/>
          <p:cNvSpPr>
            <a:spLocks noGrp="1"/>
          </p:cNvSpPr>
          <p:nvPr>
            <p:ph idx="1"/>
          </p:nvPr>
        </p:nvSpPr>
        <p:spPr/>
        <p:txBody>
          <a:bodyPr>
            <a:normAutofit/>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a:t>
            </a:r>
            <a:r>
              <a:rPr lang="nb-NO" sz="2400" dirty="0">
                <a:latin typeface="Calibri" panose="020F0502020204030204" pitchFamily="34" charset="0"/>
                <a:ea typeface="MS Mincho" panose="02020609040205080304" pitchFamily="49" charset="-128"/>
                <a:cs typeface="Times New Roman" panose="02020603050405020304" pitchFamily="18" charset="0"/>
              </a:rPr>
              <a:t>: Måle spillernes aerobe utholdenhet</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a:t>
            </a:r>
            <a:r>
              <a:rPr lang="nb-NO" sz="2400" dirty="0">
                <a:latin typeface="Calibri" panose="020F0502020204030204" pitchFamily="34" charset="0"/>
                <a:ea typeface="MS Mincho" panose="02020609040205080304" pitchFamily="49" charset="-128"/>
                <a:cs typeface="Times New Roman" panose="02020603050405020304" pitchFamily="18" charset="0"/>
              </a:rPr>
              <a:t>: Stoppeklokke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a:t>
            </a:r>
            <a:r>
              <a:rPr lang="nb-NO" sz="2400" dirty="0">
                <a:latin typeface="Calibri" panose="020F0502020204030204" pitchFamily="34" charset="0"/>
                <a:ea typeface="MS Mincho" panose="02020609040205080304" pitchFamily="49" charset="-128"/>
                <a:cs typeface="Times New Roman" panose="02020603050405020304" pitchFamily="18" charset="0"/>
              </a:rPr>
              <a:t>: Spillerne løper 7 ½ runde på løpebane (400 m) så hurtig som mulig</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a:t>
            </a:r>
            <a:r>
              <a:rPr lang="nb-NO" sz="2400" dirty="0">
                <a:latin typeface="Calibri" panose="020F0502020204030204" pitchFamily="34" charset="0"/>
                <a:ea typeface="MS Mincho" panose="02020609040205080304" pitchFamily="49" charset="-128"/>
                <a:cs typeface="Times New Roman" panose="02020603050405020304" pitchFamily="18" charset="0"/>
              </a:rPr>
              <a:t>: Tid etter 3000 meter</a:t>
            </a:r>
            <a:endParaRPr lang="nb-NO" sz="2400"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16</a:t>
            </a:fld>
            <a:endParaRPr lang="nb-NO" sz="800" dirty="0">
              <a:solidFill>
                <a:schemeClr val="bg1"/>
              </a:solidFill>
            </a:endParaRPr>
          </a:p>
        </p:txBody>
      </p:sp>
    </p:spTree>
    <p:extLst>
      <p:ext uri="{BB962C8B-B14F-4D97-AF65-F5344CB8AC3E}">
        <p14:creationId xmlns:p14="http://schemas.microsoft.com/office/powerpoint/2010/main" val="232489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Testvinduer</a:t>
            </a:r>
          </a:p>
        </p:txBody>
      </p:sp>
      <p:sp>
        <p:nvSpPr>
          <p:cNvPr id="9" name="Plassholder for innhold 8"/>
          <p:cNvSpPr>
            <a:spLocks noGrp="1"/>
          </p:cNvSpPr>
          <p:nvPr>
            <p:ph sz="half" idx="1"/>
          </p:nvPr>
        </p:nvSpPr>
        <p:spPr/>
        <p:txBody>
          <a:bodyPr>
            <a:normAutofit fontScale="92500" lnSpcReduction="20000"/>
          </a:bodyPr>
          <a:lstStyle/>
          <a:p>
            <a:pPr>
              <a:spcAft>
                <a:spcPts val="0"/>
              </a:spcAft>
            </a:pPr>
            <a:r>
              <a:rPr lang="nb-NO" sz="2600" dirty="0">
                <a:latin typeface="Cambria" panose="02040503050406030204" pitchFamily="18" charset="0"/>
                <a:ea typeface="MS Mincho" panose="02020609040205080304" pitchFamily="49" charset="-128"/>
                <a:cs typeface="Times New Roman" panose="02020603050405020304" pitchFamily="18" charset="0"/>
              </a:rPr>
              <a:t>Mai</a:t>
            </a:r>
          </a:p>
          <a:p>
            <a:pPr>
              <a:spcAft>
                <a:spcPts val="0"/>
              </a:spcAft>
            </a:pPr>
            <a:r>
              <a:rPr lang="nb-NO" sz="2600" dirty="0">
                <a:latin typeface="Cambria" panose="02040503050406030204" pitchFamily="18" charset="0"/>
                <a:ea typeface="MS Mincho" panose="02020609040205080304" pitchFamily="49" charset="-128"/>
                <a:cs typeface="Times New Roman" panose="02020603050405020304" pitchFamily="18" charset="0"/>
              </a:rPr>
              <a:t>August </a:t>
            </a:r>
          </a:p>
          <a:p>
            <a:pPr>
              <a:spcAft>
                <a:spcPts val="0"/>
              </a:spcAft>
            </a:pPr>
            <a:r>
              <a:rPr lang="nb-NO" sz="2600" dirty="0">
                <a:latin typeface="Cambria" panose="02040503050406030204" pitchFamily="18" charset="0"/>
                <a:ea typeface="MS Mincho" panose="02020609040205080304" pitchFamily="49" charset="-128"/>
                <a:cs typeface="Times New Roman" panose="02020603050405020304" pitchFamily="18" charset="0"/>
              </a:rPr>
              <a:t>Desember</a:t>
            </a:r>
          </a:p>
          <a:p>
            <a:pPr>
              <a:spcAft>
                <a:spcPts val="0"/>
              </a:spcAft>
            </a:pP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600" dirty="0">
                <a:latin typeface="Cambria" panose="02040503050406030204" pitchFamily="18" charset="0"/>
                <a:ea typeface="MS Mincho" panose="02020609040205080304" pitchFamily="49" charset="-128"/>
                <a:cs typeface="Times New Roman" panose="02020603050405020304" pitchFamily="18" charset="0"/>
              </a:rPr>
              <a:t>Testresultatene sendes inn ferdig utfylt i </a:t>
            </a:r>
          </a:p>
          <a:p>
            <a:pPr>
              <a:spcAft>
                <a:spcPts val="0"/>
              </a:spcAft>
            </a:pPr>
            <a:r>
              <a:rPr lang="nb-NO" sz="2600" dirty="0">
                <a:latin typeface="Cambria" panose="02040503050406030204" pitchFamily="18" charset="0"/>
                <a:ea typeface="MS Mincho" panose="02020609040205080304" pitchFamily="49" charset="-128"/>
                <a:cs typeface="Times New Roman" panose="02020603050405020304" pitchFamily="18" charset="0"/>
              </a:rPr>
              <a:t>Excel-dokument til </a:t>
            </a:r>
            <a:r>
              <a:rPr lang="nb-NO" sz="2600" dirty="0">
                <a:latin typeface="Cambria" panose="02040503050406030204" pitchFamily="18" charset="0"/>
                <a:ea typeface="MS Mincho" panose="02020609040205080304" pitchFamily="49" charset="-128"/>
                <a:cs typeface="Times New Roman" panose="02020603050405020304" pitchFamily="18" charset="0"/>
                <a:hlinkClick r:id="rId3"/>
              </a:rPr>
              <a:t>testresultat@hockey.no</a:t>
            </a: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2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600" dirty="0">
                <a:latin typeface="Cambria" panose="02040503050406030204" pitchFamily="18" charset="0"/>
                <a:ea typeface="MS Mincho" panose="02020609040205080304" pitchFamily="49" charset="-128"/>
                <a:cs typeface="Times New Roman" panose="02020603050405020304" pitchFamily="18" charset="0"/>
              </a:rPr>
              <a:t>NB! Kun tilsendt skjema skal benyttes  pga. innlagte formater og formler..</a:t>
            </a:r>
          </a:p>
          <a:p>
            <a:pPr>
              <a:spcAft>
                <a:spcPts val="0"/>
              </a:spcAft>
            </a:pPr>
            <a:endParaRPr lang="nb-NO"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2" name="Plassholder for innhold 1">
            <a:extLst>
              <a:ext uri="{FF2B5EF4-FFF2-40B4-BE49-F238E27FC236}">
                <a16:creationId xmlns:a16="http://schemas.microsoft.com/office/drawing/2014/main" id="{BCC298C3-F6BC-764E-8634-99B98B251B5D}"/>
              </a:ext>
            </a:extLst>
          </p:cNvPr>
          <p:cNvSpPr>
            <a:spLocks noGrp="1"/>
          </p:cNvSpPr>
          <p:nvPr>
            <p:ph sz="half" idx="2"/>
          </p:nvPr>
        </p:nvSpPr>
        <p:spPr/>
        <p:txBody>
          <a:bodyPr>
            <a:normAutofit fontScale="92500" lnSpcReduction="20000"/>
          </a:bodyPr>
          <a:lstStyle/>
          <a:p>
            <a:r>
              <a:rPr lang="nb-NO" sz="2600" dirty="0"/>
              <a:t>Ved spørsmål ta kontakt med </a:t>
            </a:r>
          </a:p>
          <a:p>
            <a:r>
              <a:rPr lang="nb-NO" sz="2600" dirty="0"/>
              <a:t>Ole-Kristian Tollefsen, 92020350</a:t>
            </a:r>
          </a:p>
          <a:p>
            <a:r>
              <a:rPr lang="nb-NO" sz="2600" dirty="0">
                <a:hlinkClick r:id="rId4"/>
              </a:rPr>
              <a:t>okt@hockey.no</a:t>
            </a:r>
            <a:endParaRPr lang="nb-NO" sz="2600" dirty="0"/>
          </a:p>
          <a:p>
            <a:r>
              <a:rPr lang="nb-NO" sz="2600" dirty="0"/>
              <a:t>Jon Haukeland, 91519626</a:t>
            </a:r>
          </a:p>
          <a:p>
            <a:r>
              <a:rPr lang="nb-NO" sz="2600" dirty="0">
                <a:hlinkClick r:id="rId5"/>
              </a:rPr>
              <a:t>jh@hockey.no</a:t>
            </a:r>
            <a:endParaRPr lang="nb-NO" sz="2600" dirty="0"/>
          </a:p>
          <a:p>
            <a:endParaRPr lang="nb-NO" dirty="0"/>
          </a:p>
        </p:txBody>
      </p:sp>
      <p:sp>
        <p:nvSpPr>
          <p:cNvPr id="5" name="Plassholder for dato 4"/>
          <p:cNvSpPr>
            <a:spLocks noGrp="1"/>
          </p:cNvSpPr>
          <p:nvPr>
            <p:ph type="dt" sz="half" idx="10"/>
          </p:nvPr>
        </p:nvSpPr>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17</a:t>
            </a:fld>
            <a:endParaRPr lang="nb-NO" sz="800" dirty="0">
              <a:solidFill>
                <a:schemeClr val="bg1"/>
              </a:solidFill>
            </a:endParaRPr>
          </a:p>
        </p:txBody>
      </p:sp>
    </p:spTree>
    <p:extLst>
      <p:ext uri="{BB962C8B-B14F-4D97-AF65-F5344CB8AC3E}">
        <p14:creationId xmlns:p14="http://schemas.microsoft.com/office/powerpoint/2010/main" val="301738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endParaRPr lang="nb-NO" dirty="0"/>
          </a:p>
        </p:txBody>
      </p:sp>
      <p:sp>
        <p:nvSpPr>
          <p:cNvPr id="9" name="Plassholder for innhold 8"/>
          <p:cNvSpPr>
            <a:spLocks noGrp="1"/>
          </p:cNvSpPr>
          <p:nvPr>
            <p:ph idx="1"/>
          </p:nvPr>
        </p:nvSpPr>
        <p:spPr/>
        <p:txBody>
          <a:bodyPr/>
          <a:lstStyle/>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18</a:t>
            </a:fld>
            <a:endParaRPr lang="nb-NO" sz="800" dirty="0">
              <a:solidFill>
                <a:schemeClr val="bg1"/>
              </a:solidFill>
            </a:endParaRPr>
          </a:p>
        </p:txBody>
      </p:sp>
    </p:spTree>
    <p:extLst>
      <p:ext uri="{BB962C8B-B14F-4D97-AF65-F5344CB8AC3E}">
        <p14:creationId xmlns:p14="http://schemas.microsoft.com/office/powerpoint/2010/main" val="283235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sz="half" idx="1"/>
          </p:nvPr>
        </p:nvSpPr>
        <p:spPr/>
        <p:txBody>
          <a:bodyPr/>
          <a:lstStyle/>
          <a:p>
            <a:endParaRPr lang="nb-NO"/>
          </a:p>
        </p:txBody>
      </p:sp>
      <p:sp>
        <p:nvSpPr>
          <p:cNvPr id="4" name="Plassholder for innhold 3"/>
          <p:cNvSpPr>
            <a:spLocks noGrp="1"/>
          </p:cNvSpPr>
          <p:nvPr>
            <p:ph sz="half" idx="2"/>
          </p:nvPr>
        </p:nvSpPr>
        <p:spPr/>
        <p:txBody>
          <a:bodyPr/>
          <a:lstStyle/>
          <a:p>
            <a:endParaRPr lang="nb-NO"/>
          </a:p>
        </p:txBody>
      </p:sp>
      <p:sp>
        <p:nvSpPr>
          <p:cNvPr id="5" name="Plassholder for dato 4"/>
          <p:cNvSpPr>
            <a:spLocks noGrp="1"/>
          </p:cNvSpPr>
          <p:nvPr>
            <p:ph type="dt" sz="half" idx="10"/>
          </p:nvPr>
        </p:nvSpPr>
        <p:spPr/>
        <p:txBody>
          <a:bodyPr/>
          <a:lstStyle/>
          <a:p>
            <a:fld id="{61CE8443-B5A3-234D-90B0-C68B1087FDCB}" type="datetime1">
              <a:rPr lang="nb-NO" smtClean="0"/>
              <a:t>18.05.2020</a:t>
            </a:fld>
            <a:endParaRPr lang="nb-NO"/>
          </a:p>
        </p:txBody>
      </p:sp>
      <p:sp>
        <p:nvSpPr>
          <p:cNvPr id="6" name="Plassholder for bunntekst 5"/>
          <p:cNvSpPr>
            <a:spLocks noGrp="1"/>
          </p:cNvSpPr>
          <p:nvPr>
            <p:ph type="ftr" sz="quarter" idx="11"/>
          </p:nvPr>
        </p:nvSpPr>
        <p:spPr/>
        <p:txBody>
          <a:bodyPr/>
          <a:lstStyle/>
          <a:p>
            <a:r>
              <a:rPr lang="nb-NO" dirty="0"/>
              <a:t>NORGES ISHOCKEYFORBUND</a:t>
            </a:r>
          </a:p>
        </p:txBody>
      </p:sp>
      <p:sp>
        <p:nvSpPr>
          <p:cNvPr id="7" name="Plassholder for lysbildenummer 6"/>
          <p:cNvSpPr>
            <a:spLocks noGrp="1"/>
          </p:cNvSpPr>
          <p:nvPr>
            <p:ph type="sldNum" sz="quarter" idx="12"/>
          </p:nvPr>
        </p:nvSpPr>
        <p:spPr/>
        <p:txBody>
          <a:bodyPr/>
          <a:lstStyle/>
          <a:p>
            <a:fld id="{B74D18E5-A7A5-754F-BCF1-51105DE13328}" type="slidenum">
              <a:rPr lang="nb-NO" smtClean="0"/>
              <a:t>19</a:t>
            </a:fld>
            <a:endParaRPr lang="nb-NO" dirty="0"/>
          </a:p>
        </p:txBody>
      </p:sp>
    </p:spTree>
    <p:extLst>
      <p:ext uri="{BB962C8B-B14F-4D97-AF65-F5344CB8AC3E}">
        <p14:creationId xmlns:p14="http://schemas.microsoft.com/office/powerpoint/2010/main" val="157858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a:bodyPr>
          <a:lstStyle/>
          <a:p>
            <a:r>
              <a:rPr lang="nb-NO" sz="4000" dirty="0"/>
              <a:t>Generelt</a:t>
            </a:r>
          </a:p>
        </p:txBody>
      </p:sp>
      <p:sp>
        <p:nvSpPr>
          <p:cNvPr id="9" name="Plassholder for innhold 8"/>
          <p:cNvSpPr>
            <a:spLocks noGrp="1"/>
          </p:cNvSpPr>
          <p:nvPr>
            <p:ph idx="1"/>
          </p:nvPr>
        </p:nvSpPr>
        <p:spPr/>
        <p:txBody>
          <a:bodyPr>
            <a:normAutofit/>
          </a:bodyPr>
          <a:lstStyle/>
          <a:p>
            <a:r>
              <a:rPr lang="nb-NO" sz="2400" dirty="0"/>
              <a:t>Testene skal være enkle å gjennomføre slik at det ikke skal være nødvendig med et stort kunnskapsløft for at klubbene skal gjennomføre testene. Likevel vil en overgang alltid kreve en velvilje til å sette seg inn i noe nytt (og skal vi bevege oss fremover er dette noe som kreves).</a:t>
            </a:r>
          </a:p>
          <a:p>
            <a:r>
              <a:rPr lang="nb-NO" sz="2400" dirty="0"/>
              <a:t>Testene skal teste fysiske egenskaper som er med å avgjøre prestasjon på isen. Et fullt gjennomført testbatteri skal gi tilstrekkelig informasjon om de ulike fysiske ferdighetene som er med å avgjøre prestasjoner. Dette innebærer tester for eksplosive egenskaper, maksimal styrke og arbeidskapasitet (både anaerob og aerob).</a:t>
            </a:r>
            <a:br>
              <a:rPr lang="nb-NO" sz="2400" dirty="0"/>
            </a:br>
            <a:endParaRPr lang="nb-NO" sz="2400"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2</a:t>
            </a:fld>
            <a:endParaRPr lang="nb-NO" sz="800" dirty="0">
              <a:solidFill>
                <a:schemeClr val="bg1"/>
              </a:solidFill>
            </a:endParaRPr>
          </a:p>
        </p:txBody>
      </p:sp>
    </p:spTree>
    <p:extLst>
      <p:ext uri="{BB962C8B-B14F-4D97-AF65-F5344CB8AC3E}">
        <p14:creationId xmlns:p14="http://schemas.microsoft.com/office/powerpoint/2010/main" val="185812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a:bodyPr>
          <a:lstStyle/>
          <a:p>
            <a:r>
              <a:rPr lang="nb-NO" sz="4000" dirty="0"/>
              <a:t>Generelt</a:t>
            </a:r>
          </a:p>
        </p:txBody>
      </p:sp>
      <p:sp>
        <p:nvSpPr>
          <p:cNvPr id="9" name="Plassholder for innhold 8"/>
          <p:cNvSpPr>
            <a:spLocks noGrp="1"/>
          </p:cNvSpPr>
          <p:nvPr>
            <p:ph idx="1"/>
          </p:nvPr>
        </p:nvSpPr>
        <p:spPr/>
        <p:txBody>
          <a:bodyPr>
            <a:normAutofit lnSpcReduction="10000"/>
          </a:bodyPr>
          <a:lstStyle/>
          <a:p>
            <a:r>
              <a:rPr lang="nb-NO" dirty="0"/>
              <a:t>Testene skal medføre lavest mulig skaderisiko (men likevel gi mest mulig informasjon).</a:t>
            </a:r>
          </a:p>
          <a:p>
            <a:r>
              <a:rPr lang="nb-NO" dirty="0"/>
              <a:t>For aldersbestemte er testbatteriet lagt med tanke på at alle tester skal kunne gjennomføres i klubb. </a:t>
            </a:r>
            <a:endParaRPr lang="nb-NO" sz="2400" dirty="0"/>
          </a:p>
          <a:p>
            <a:r>
              <a:rPr lang="nb-NO" dirty="0"/>
              <a:t>Kostnader bør begrenses og det utstyret som det nå oppfordres til å investere i anses av så stor verdi at investeringen forsvares.</a:t>
            </a:r>
          </a:p>
          <a:p>
            <a:r>
              <a:rPr lang="nb-NO" dirty="0"/>
              <a:t>Vi har gått bort fra et «poengsystem» for aldersbestemte klasser, men vurderer å lage en glidende fargeskala som vil gi en indikasjon på hvordan et gitt resultat ligger sammenlignet med en lineær utviklingskurve som ender på ønsket nivå.</a:t>
            </a:r>
            <a:br>
              <a:rPr lang="nb-NO" dirty="0"/>
            </a:br>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3</a:t>
            </a:fld>
            <a:endParaRPr lang="nb-NO" sz="800" dirty="0">
              <a:solidFill>
                <a:schemeClr val="bg1"/>
              </a:solidFill>
            </a:endParaRPr>
          </a:p>
        </p:txBody>
      </p:sp>
    </p:spTree>
    <p:extLst>
      <p:ext uri="{BB962C8B-B14F-4D97-AF65-F5344CB8AC3E}">
        <p14:creationId xmlns:p14="http://schemas.microsoft.com/office/powerpoint/2010/main" val="267619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a:bodyPr>
          <a:lstStyle/>
          <a:p>
            <a:r>
              <a:rPr lang="nb-NO" sz="4000" dirty="0"/>
              <a:t>Generelt</a:t>
            </a:r>
          </a:p>
        </p:txBody>
      </p:sp>
      <p:sp>
        <p:nvSpPr>
          <p:cNvPr id="9" name="Plassholder for innhold 8"/>
          <p:cNvSpPr>
            <a:spLocks noGrp="1"/>
          </p:cNvSpPr>
          <p:nvPr>
            <p:ph idx="1"/>
          </p:nvPr>
        </p:nvSpPr>
        <p:spPr/>
        <p:txBody>
          <a:bodyPr/>
          <a:lstStyle/>
          <a:p>
            <a:r>
              <a:rPr lang="nb-NO" sz="2400" dirty="0"/>
              <a:t>Årsaken er de potensielle negative konsekvenser av den «dommen» spillere blir gitt for resultatene med «ikke akseptert», «bør forbedres» osv. For noen av testresultatene vil pubertet spille en stor rolle (og man premierer dermed tidlig pubertet) og det viktigste er uansett forbedring hos den enkelte spiller. Likevel er det viktig at spiller blir klar over hva som kreves på sikt. I tillegg vil vi utarbeide gjennomsnittsresultat og beste resultat i hver aldersgruppe. I enkelte styrketester gis resultatet også som funksjon av kroppsvekt.</a:t>
            </a:r>
            <a:br>
              <a:rPr lang="nb-NO" sz="2400" dirty="0"/>
            </a:br>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4</a:t>
            </a:fld>
            <a:endParaRPr lang="nb-NO" sz="800" dirty="0">
              <a:solidFill>
                <a:schemeClr val="bg1"/>
              </a:solidFill>
            </a:endParaRPr>
          </a:p>
        </p:txBody>
      </p:sp>
    </p:spTree>
    <p:extLst>
      <p:ext uri="{BB962C8B-B14F-4D97-AF65-F5344CB8AC3E}">
        <p14:creationId xmlns:p14="http://schemas.microsoft.com/office/powerpoint/2010/main" val="354333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a:bodyPr>
          <a:lstStyle/>
          <a:p>
            <a:r>
              <a:rPr lang="nb-NO" sz="4000" dirty="0"/>
              <a:t>Testing</a:t>
            </a:r>
          </a:p>
        </p:txBody>
      </p:sp>
      <p:sp>
        <p:nvSpPr>
          <p:cNvPr id="9" name="Plassholder for innhold 8"/>
          <p:cNvSpPr>
            <a:spLocks noGrp="1"/>
          </p:cNvSpPr>
          <p:nvPr>
            <p:ph idx="1"/>
          </p:nvPr>
        </p:nvSpPr>
        <p:spPr/>
        <p:txBody>
          <a:bodyPr/>
          <a:lstStyle/>
          <a:p>
            <a:r>
              <a:rPr lang="nb-NO" sz="2400" dirty="0"/>
              <a:t>Generelt gjelder at det er om å gjøre at rammebetingelsene for testingen er mest mulig like fra gang til gang. Det inkluderer, men er ikke begrenset til:</a:t>
            </a:r>
          </a:p>
          <a:p>
            <a:pPr marL="742950" lvl="1" indent="-285750">
              <a:buFont typeface="Courier New" panose="02070309020205020404" pitchFamily="49" charset="0"/>
              <a:buChar char="o"/>
            </a:pPr>
            <a:r>
              <a:rPr lang="nb-NO" dirty="0"/>
              <a:t>Samme rekkefølge for testene</a:t>
            </a:r>
          </a:p>
          <a:p>
            <a:pPr marL="1200150" lvl="2" indent="-285750">
              <a:buFont typeface="Wingdings" pitchFamily="2" charset="2"/>
              <a:buChar char="§"/>
            </a:pPr>
            <a:r>
              <a:rPr lang="nb-NO" sz="2400" dirty="0"/>
              <a:t>Her anbefales å gjennomføre tester for eksplosivitet først</a:t>
            </a:r>
          </a:p>
          <a:p>
            <a:pPr marL="1200150" lvl="2" indent="-285750">
              <a:buFont typeface="Wingdings" pitchFamily="2" charset="2"/>
              <a:buChar char="§"/>
            </a:pPr>
            <a:r>
              <a:rPr lang="nb-NO" sz="2400" dirty="0"/>
              <a:t>Sørg for grundig oppvarming før testing av eksplosivitet</a:t>
            </a:r>
          </a:p>
          <a:p>
            <a:pPr marL="742950" lvl="1" indent="-285750">
              <a:buFont typeface="Courier New" panose="02070309020205020404" pitchFamily="49" charset="0"/>
              <a:buChar char="o"/>
            </a:pPr>
            <a:r>
              <a:rPr lang="nb-NO" dirty="0"/>
              <a:t>Samme underlag, værforhold osv.</a:t>
            </a:r>
          </a:p>
          <a:p>
            <a:pPr marL="742950" lvl="1" indent="-285750">
              <a:buFont typeface="Courier New" panose="02070309020205020404" pitchFamily="49" charset="0"/>
              <a:buChar char="o"/>
            </a:pPr>
            <a:r>
              <a:rPr lang="nb-NO" dirty="0"/>
              <a:t>(Om mulig) samme tidspunkt på dagen, samme måltidsregime osv.</a:t>
            </a:r>
          </a:p>
          <a:p>
            <a:pPr marL="742950" lvl="1" indent="-285750">
              <a:buFont typeface="Courier New" panose="02070309020205020404" pitchFamily="49" charset="0"/>
              <a:buChar char="o"/>
            </a:pPr>
            <a:r>
              <a:rPr lang="nb-NO" dirty="0"/>
              <a:t>Identisk og presis tolkning og forklaring av testprosedyre</a:t>
            </a: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5</a:t>
            </a:fld>
            <a:endParaRPr lang="nb-NO" sz="800" dirty="0">
              <a:solidFill>
                <a:schemeClr val="bg1"/>
              </a:solidFill>
            </a:endParaRPr>
          </a:p>
        </p:txBody>
      </p:sp>
    </p:spTree>
    <p:extLst>
      <p:ext uri="{BB962C8B-B14F-4D97-AF65-F5344CB8AC3E}">
        <p14:creationId xmlns:p14="http://schemas.microsoft.com/office/powerpoint/2010/main" val="118370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6</a:t>
            </a:fld>
            <a:endParaRPr lang="nb-NO" sz="800" dirty="0">
              <a:solidFill>
                <a:schemeClr val="bg1"/>
              </a:solidFill>
            </a:endParaRPr>
          </a:p>
        </p:txBody>
      </p:sp>
      <p:pic>
        <p:nvPicPr>
          <p:cNvPr id="3" name="Bilde 2">
            <a:extLst>
              <a:ext uri="{FF2B5EF4-FFF2-40B4-BE49-F238E27FC236}">
                <a16:creationId xmlns:a16="http://schemas.microsoft.com/office/drawing/2014/main" id="{9140F4DE-268E-5444-BE3E-88A54D7ED4AB}"/>
              </a:ext>
            </a:extLst>
          </p:cNvPr>
          <p:cNvPicPr>
            <a:picLocks noChangeAspect="1"/>
          </p:cNvPicPr>
          <p:nvPr/>
        </p:nvPicPr>
        <p:blipFill>
          <a:blip r:embed="rId3"/>
          <a:stretch>
            <a:fillRect/>
          </a:stretch>
        </p:blipFill>
        <p:spPr>
          <a:xfrm>
            <a:off x="3931524" y="1032358"/>
            <a:ext cx="6504701" cy="5250501"/>
          </a:xfrm>
          <a:prstGeom prst="rect">
            <a:avLst/>
          </a:prstGeom>
          <a:ln w="44450">
            <a:solidFill>
              <a:schemeClr val="bg1"/>
            </a:solidFill>
          </a:ln>
          <a:effectLst/>
        </p:spPr>
        <p:style>
          <a:lnRef idx="2">
            <a:schemeClr val="dk1"/>
          </a:lnRef>
          <a:fillRef idx="1">
            <a:schemeClr val="lt1"/>
          </a:fillRef>
          <a:effectRef idx="0">
            <a:schemeClr val="dk1"/>
          </a:effectRef>
          <a:fontRef idx="minor">
            <a:schemeClr val="dk1"/>
          </a:fontRef>
        </p:style>
      </p:pic>
      <p:sp>
        <p:nvSpPr>
          <p:cNvPr id="8" name="Tittel 7"/>
          <p:cNvSpPr>
            <a:spLocks noGrp="1"/>
          </p:cNvSpPr>
          <p:nvPr>
            <p:ph type="title"/>
          </p:nvPr>
        </p:nvSpPr>
        <p:spPr/>
        <p:txBody>
          <a:bodyPr>
            <a:normAutofit/>
          </a:bodyPr>
          <a:lstStyle/>
          <a:p>
            <a:r>
              <a:rPr lang="nb-NO" sz="4000" dirty="0"/>
              <a:t>Testskjema</a:t>
            </a:r>
          </a:p>
        </p:txBody>
      </p:sp>
    </p:spTree>
    <p:extLst>
      <p:ext uri="{BB962C8B-B14F-4D97-AF65-F5344CB8AC3E}">
        <p14:creationId xmlns:p14="http://schemas.microsoft.com/office/powerpoint/2010/main" val="130440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653422" y="459257"/>
            <a:ext cx="9997894" cy="1414421"/>
          </a:xfrm>
        </p:spPr>
        <p:txBody>
          <a:bodyPr>
            <a:normAutofit fontScale="90000"/>
          </a:bodyPr>
          <a:lstStyle/>
          <a:p>
            <a:br>
              <a:rPr lang="en-US" b="1" dirty="0"/>
            </a:br>
            <a:br>
              <a:rPr lang="en-US" b="1" dirty="0"/>
            </a:br>
            <a:br>
              <a:rPr lang="en-US" b="1" dirty="0"/>
            </a:br>
            <a:br>
              <a:rPr lang="en-US" b="1" dirty="0"/>
            </a:br>
            <a:r>
              <a:rPr lang="en-US" b="1" dirty="0"/>
              <a:t>Eksplosivitet </a:t>
            </a:r>
            <a:r>
              <a:rPr lang="en-US" sz="2700" b="1" dirty="0"/>
              <a:t>– Pro agility test (5-10-5 m)</a:t>
            </a:r>
            <a:br>
              <a:rPr lang="nb-NO" sz="2700" b="1" dirty="0"/>
            </a:br>
            <a:endParaRPr lang="nb-NO" sz="2700" dirty="0"/>
          </a:p>
        </p:txBody>
      </p:sp>
      <p:sp>
        <p:nvSpPr>
          <p:cNvPr id="9" name="Plassholder for innhold 8"/>
          <p:cNvSpPr>
            <a:spLocks noGrp="1"/>
          </p:cNvSpPr>
          <p:nvPr>
            <p:ph idx="1"/>
          </p:nvPr>
        </p:nvSpPr>
        <p:spPr/>
        <p:txBody>
          <a:bodyPr>
            <a:normAutofit fontScale="92500" lnSpcReduction="10000"/>
          </a:bodyPr>
          <a:lstStyle/>
          <a:p>
            <a:r>
              <a:rPr lang="nb-NO" sz="2600" b="1" dirty="0"/>
              <a:t>Hensikt: </a:t>
            </a:r>
            <a:r>
              <a:rPr lang="nb-NO" sz="2600" dirty="0"/>
              <a:t>Måle spillernes akselerasjonshurtighet og evne til å gjøre hurtige retningsforandringer </a:t>
            </a:r>
          </a:p>
          <a:p>
            <a:r>
              <a:rPr lang="nb-NO" sz="2600" b="1" dirty="0"/>
              <a:t>Utstyr: </a:t>
            </a:r>
            <a:r>
              <a:rPr lang="nb-NO" sz="2600" dirty="0"/>
              <a:t>3 kjegler, alternativt 6m hvit tape, og fotoceller</a:t>
            </a:r>
          </a:p>
          <a:p>
            <a:r>
              <a:rPr lang="nb-NO" sz="2600" b="1" dirty="0"/>
              <a:t>Prosedyre: </a:t>
            </a:r>
            <a:r>
              <a:rPr lang="nb-NO" sz="2600" dirty="0"/>
              <a:t>Lag 3 parallelle streker (tape) med 5 meters avstand. Sett opp et par fotoceller på streken i midten. Utøver starter sidelengs 1 fot fra streken i midten. Løper først 5m mot høyre og skal ta i bakken over streken med høyre hånd, deretter løper han helt over (10m) og tar i bakken over streken med venstre hånd, for så løpe tilbake til midten (5m). Deretter er det motsatt med start mot venstre. To forsøk til hver side gis og snittet av beste til høyre og beste til venstre benyttes. </a:t>
            </a:r>
          </a:p>
          <a:p>
            <a:pPr marL="0" indent="0">
              <a:buNone/>
            </a:pPr>
            <a:endParaRPr lang="nb-NO" sz="2600" dirty="0"/>
          </a:p>
          <a:p>
            <a:r>
              <a:rPr lang="nb-NO" sz="2600" b="1" dirty="0"/>
              <a:t>Resultat: </a:t>
            </a:r>
            <a:r>
              <a:rPr lang="nb-NO" sz="2600" dirty="0"/>
              <a:t>Tid (sek). 2 forsøk (beste tid er gjeldende) </a:t>
            </a: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7</a:t>
            </a:fld>
            <a:endParaRPr lang="nb-NO" sz="800" dirty="0">
              <a:solidFill>
                <a:schemeClr val="bg1"/>
              </a:solidFill>
            </a:endParaRPr>
          </a:p>
        </p:txBody>
      </p:sp>
      <p:pic>
        <p:nvPicPr>
          <p:cNvPr id="11" name="Picture 1" descr="Macintosh HD:Users:Haukis:Desktop:5-10-5.tiff">
            <a:extLst>
              <a:ext uri="{FF2B5EF4-FFF2-40B4-BE49-F238E27FC236}">
                <a16:creationId xmlns:a16="http://schemas.microsoft.com/office/drawing/2014/main" id="{F8325CD0-20E3-BC4C-ABE2-8B24C6DF93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05481" y="5227983"/>
            <a:ext cx="3418745" cy="658267"/>
          </a:xfrm>
          <a:prstGeom prst="rect">
            <a:avLst/>
          </a:prstGeom>
          <a:noFill/>
          <a:ln>
            <a:noFill/>
          </a:ln>
        </p:spPr>
      </p:pic>
    </p:spTree>
    <p:extLst>
      <p:ext uri="{BB962C8B-B14F-4D97-AF65-F5344CB8AC3E}">
        <p14:creationId xmlns:p14="http://schemas.microsoft.com/office/powerpoint/2010/main" val="150431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a:bodyPr>
          <a:lstStyle/>
          <a:p>
            <a:pPr>
              <a:spcAft>
                <a:spcPts val="0"/>
              </a:spcAft>
            </a:pPr>
            <a:r>
              <a:rPr lang="nb-NO" sz="4000" b="1" dirty="0">
                <a:ea typeface="MS Mincho" panose="02020609040205080304" pitchFamily="49" charset="-128"/>
                <a:cs typeface="Times New Roman" panose="02020603050405020304" pitchFamily="18" charset="0"/>
              </a:rPr>
              <a:t>Stille lengde</a:t>
            </a:r>
            <a:endParaRPr lang="nb-NO" sz="4000" dirty="0">
              <a:ea typeface="MS Mincho" panose="02020609040205080304" pitchFamily="49" charset="-128"/>
              <a:cs typeface="Times New Roman" panose="02020603050405020304" pitchFamily="18" charset="0"/>
            </a:endParaRPr>
          </a:p>
        </p:txBody>
      </p:sp>
      <p:sp>
        <p:nvSpPr>
          <p:cNvPr id="9" name="Plassholder for innhold 8"/>
          <p:cNvSpPr>
            <a:spLocks noGrp="1"/>
          </p:cNvSpPr>
          <p:nvPr>
            <p:ph idx="1"/>
          </p:nvPr>
        </p:nvSpPr>
        <p:spPr/>
        <p:txBody>
          <a:bodyPr/>
          <a:lstStyle/>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horisontale spenst</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 </a:t>
            </a:r>
            <a:r>
              <a:rPr lang="nb-NO" sz="2400" dirty="0">
                <a:latin typeface="Calibri" panose="020F0502020204030204" pitchFamily="34" charset="0"/>
                <a:ea typeface="MS Mincho" panose="02020609040205080304" pitchFamily="49" charset="-128"/>
                <a:cs typeface="Times New Roman" panose="02020603050405020304" pitchFamily="18" charset="0"/>
              </a:rPr>
              <a:t>Målebånd og tape</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 </a:t>
            </a:r>
            <a:r>
              <a:rPr lang="nb-NO" sz="2400" dirty="0">
                <a:latin typeface="Calibri" panose="020F0502020204030204" pitchFamily="34" charset="0"/>
                <a:ea typeface="MS Mincho" panose="02020609040205080304" pitchFamily="49" charset="-128"/>
                <a:cs typeface="Times New Roman" panose="02020603050405020304" pitchFamily="18" charset="0"/>
              </a:rPr>
              <a:t>Start med tær rett bak startlinje og hopp så langt som mulig med sats fra to bein (armsving er tillatt). Hold balansen ved landing. Hoppet underkjennes dersom føtter flytter stilling eller arm går i bakken</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 </a:t>
            </a:r>
            <a:r>
              <a:rPr lang="nb-NO" sz="2400" dirty="0">
                <a:latin typeface="Calibri" panose="020F0502020204030204" pitchFamily="34" charset="0"/>
                <a:ea typeface="MS Mincho" panose="02020609040205080304" pitchFamily="49" charset="-128"/>
                <a:cs typeface="Times New Roman" panose="02020603050405020304" pitchFamily="18" charset="0"/>
              </a:rPr>
              <a:t>Distansen måles fra hælen på bakerste fot. 3 forsøk (beste forsøk er gjeldende). Vær nøye med måling, siden selv liten resultatforbedring kan bety god fremgang.</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8</a:t>
            </a:fld>
            <a:endParaRPr lang="nb-NO" sz="800" dirty="0">
              <a:solidFill>
                <a:schemeClr val="bg1"/>
              </a:solidFill>
            </a:endParaRPr>
          </a:p>
        </p:txBody>
      </p:sp>
    </p:spTree>
    <p:extLst>
      <p:ext uri="{BB962C8B-B14F-4D97-AF65-F5344CB8AC3E}">
        <p14:creationId xmlns:p14="http://schemas.microsoft.com/office/powerpoint/2010/main" val="84907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Knebøyhopp med svikt (CMJ)</a:t>
            </a:r>
          </a:p>
        </p:txBody>
      </p:sp>
      <p:sp>
        <p:nvSpPr>
          <p:cNvPr id="9" name="Plassholder for innhold 8"/>
          <p:cNvSpPr>
            <a:spLocks noGrp="1"/>
          </p:cNvSpPr>
          <p:nvPr>
            <p:ph idx="1"/>
          </p:nvPr>
        </p:nvSpPr>
        <p:spPr/>
        <p:txBody>
          <a:bodyPr/>
          <a:lstStyle/>
          <a:p>
            <a:r>
              <a:rPr lang="nb-NO" dirty="0"/>
              <a:t>Kun for Tett på</a:t>
            </a: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Hensikt: </a:t>
            </a:r>
            <a:r>
              <a:rPr lang="nb-NO" sz="2400" dirty="0">
                <a:latin typeface="Calibri" panose="020F0502020204030204" pitchFamily="34" charset="0"/>
                <a:ea typeface="MS Mincho" panose="02020609040205080304" pitchFamily="49" charset="-128"/>
                <a:cs typeface="Times New Roman" panose="02020603050405020304" pitchFamily="18" charset="0"/>
              </a:rPr>
              <a:t>Måle spillernes vertikale spenst </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Utstyr: </a:t>
            </a:r>
            <a:r>
              <a:rPr lang="nb-NO" sz="2400" dirty="0">
                <a:latin typeface="Calibri" panose="020F0502020204030204" pitchFamily="34" charset="0"/>
                <a:ea typeface="MS Mincho" panose="02020609040205080304" pitchFamily="49" charset="-128"/>
                <a:cs typeface="Times New Roman" panose="02020603050405020304" pitchFamily="18" charset="0"/>
              </a:rPr>
              <a:t>Kraftplattform</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Prosedyre: </a:t>
            </a:r>
            <a:r>
              <a:rPr lang="nb-NO" sz="2400" dirty="0">
                <a:latin typeface="Calibri" panose="020F0502020204030204" pitchFamily="34" charset="0"/>
                <a:ea typeface="MS Mincho" panose="02020609040205080304" pitchFamily="49" charset="-128"/>
                <a:cs typeface="Times New Roman" panose="02020603050405020304" pitchFamily="18" charset="0"/>
              </a:rPr>
              <a:t>Spilleren starter med </a:t>
            </a:r>
            <a:r>
              <a:rPr lang="nb-NO" sz="2400" dirty="0" err="1">
                <a:latin typeface="Calibri" panose="020F0502020204030204" pitchFamily="34" charset="0"/>
                <a:ea typeface="MS Mincho" panose="02020609040205080304" pitchFamily="49" charset="-128"/>
                <a:cs typeface="Times New Roman" panose="02020603050405020304" pitchFamily="18" charset="0"/>
              </a:rPr>
              <a:t>skulderbreddes</a:t>
            </a:r>
            <a:r>
              <a:rPr lang="nb-NO" sz="2400" dirty="0">
                <a:latin typeface="Calibri" panose="020F0502020204030204" pitchFamily="34" charset="0"/>
                <a:ea typeface="MS Mincho" panose="02020609040205080304" pitchFamily="49" charset="-128"/>
                <a:cs typeface="Times New Roman" panose="02020603050405020304" pitchFamily="18" charset="0"/>
              </a:rPr>
              <a:t> avstand mellom beina og hendene på hoftene. Spilleren svikter til ønskelig dybde og hopper så høyt som mulig. Hendene skal være på hoftene gjennom hele hoppet</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2400" b="1" dirty="0">
                <a:latin typeface="Calibri" panose="020F0502020204030204" pitchFamily="34" charset="0"/>
                <a:ea typeface="MS Mincho" panose="02020609040205080304" pitchFamily="49" charset="-128"/>
                <a:cs typeface="Times New Roman" panose="02020603050405020304" pitchFamily="18" charset="0"/>
              </a:rPr>
              <a:t>Resultat: </a:t>
            </a:r>
            <a:r>
              <a:rPr lang="nb-NO" sz="2400" dirty="0">
                <a:latin typeface="Calibri" panose="020F0502020204030204" pitchFamily="34" charset="0"/>
                <a:ea typeface="MS Mincho" panose="02020609040205080304" pitchFamily="49" charset="-128"/>
                <a:cs typeface="Times New Roman" panose="02020603050405020304" pitchFamily="18" charset="0"/>
              </a:rPr>
              <a:t>Høyden i cm. 3 forsøk (beste forsøk er gjeldende)</a:t>
            </a:r>
            <a:endParaRPr lang="nb-NO" sz="2400" dirty="0">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5" name="Plassholder for dato 4"/>
          <p:cNvSpPr>
            <a:spLocks noGrp="1"/>
          </p:cNvSpPr>
          <p:nvPr>
            <p:ph type="dt" sz="half" idx="4294967295"/>
          </p:nvPr>
        </p:nvSpPr>
        <p:spPr>
          <a:xfrm>
            <a:off x="10436225" y="6356350"/>
            <a:ext cx="1755775" cy="365125"/>
          </a:xfrm>
        </p:spPr>
        <p:txBody>
          <a:bodyPr/>
          <a:lstStyle/>
          <a:p>
            <a:fld id="{0A72710B-1A98-F245-B4AC-8332D9D7BD56}" type="datetime1">
              <a:rPr lang="nb-NO" smtClean="0"/>
              <a:t>18.05.2020</a:t>
            </a:fld>
            <a:endParaRPr lang="nb-NO"/>
          </a:p>
        </p:txBody>
      </p:sp>
      <p:sp>
        <p:nvSpPr>
          <p:cNvPr id="7" name="Plassholder for bunntekst 5">
            <a:extLst>
              <a:ext uri="{FF2B5EF4-FFF2-40B4-BE49-F238E27FC236}">
                <a16:creationId xmlns:a16="http://schemas.microsoft.com/office/drawing/2014/main" id="{97B6E67C-3635-F44A-9ED1-DE1D2E680C55}"/>
              </a:ext>
            </a:extLst>
          </p:cNvPr>
          <p:cNvSpPr txBox="1">
            <a:spLocks/>
          </p:cNvSpPr>
          <p:nvPr/>
        </p:nvSpPr>
        <p:spPr>
          <a:xfrm>
            <a:off x="653423" y="6363666"/>
            <a:ext cx="1685712" cy="365125"/>
          </a:xfrm>
          <a:prstGeom prst="rect">
            <a:avLst/>
          </a:prstGeom>
        </p:spPr>
        <p:txBody>
          <a:bodyPr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bg1"/>
                </a:solidFill>
              </a:rPr>
              <a:t>NORGES ISHOCKEYFORBUND</a:t>
            </a:r>
          </a:p>
        </p:txBody>
      </p:sp>
      <p:sp>
        <p:nvSpPr>
          <p:cNvPr id="12" name="Plassholder for lysbildenummer 6">
            <a:extLst>
              <a:ext uri="{FF2B5EF4-FFF2-40B4-BE49-F238E27FC236}">
                <a16:creationId xmlns:a16="http://schemas.microsoft.com/office/drawing/2014/main" id="{3824438F-8835-5A44-9BDE-107BC545EED0}"/>
              </a:ext>
            </a:extLst>
          </p:cNvPr>
          <p:cNvSpPr txBox="1">
            <a:spLocks/>
          </p:cNvSpPr>
          <p:nvPr/>
        </p:nvSpPr>
        <p:spPr>
          <a:xfrm>
            <a:off x="2457634" y="6538912"/>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D18E5-A7A5-754F-BCF1-51105DE13328}" type="slidenum">
              <a:rPr lang="nb-NO" sz="800" smtClean="0">
                <a:solidFill>
                  <a:schemeClr val="bg1"/>
                </a:solidFill>
              </a:rPr>
              <a:pPr/>
              <a:t>9</a:t>
            </a:fld>
            <a:endParaRPr lang="nb-NO" sz="800" dirty="0">
              <a:solidFill>
                <a:schemeClr val="bg1"/>
              </a:solidFill>
            </a:endParaRPr>
          </a:p>
        </p:txBody>
      </p:sp>
    </p:spTree>
    <p:extLst>
      <p:ext uri="{BB962C8B-B14F-4D97-AF65-F5344CB8AC3E}">
        <p14:creationId xmlns:p14="http://schemas.microsoft.com/office/powerpoint/2010/main" val="1517424741"/>
      </p:ext>
    </p:extLst>
  </p:cSld>
  <p:clrMapOvr>
    <a:masterClrMapping/>
  </p:clrMapOvr>
</p:sld>
</file>

<file path=ppt/theme/theme1.xml><?xml version="1.0" encoding="utf-8"?>
<a:theme xmlns:a="http://schemas.openxmlformats.org/drawingml/2006/main" name="Office-tema">
  <a:themeElements>
    <a:clrScheme name="NIF">
      <a:dk1>
        <a:srgbClr val="002047"/>
      </a:dk1>
      <a:lt1>
        <a:srgbClr val="FFFFFF"/>
      </a:lt1>
      <a:dk2>
        <a:srgbClr val="002047"/>
      </a:dk2>
      <a:lt2>
        <a:srgbClr val="E7E6E6"/>
      </a:lt2>
      <a:accent1>
        <a:srgbClr val="C4103B"/>
      </a:accent1>
      <a:accent2>
        <a:srgbClr val="E9B3C3"/>
      </a:accent2>
      <a:accent3>
        <a:srgbClr val="63646A"/>
      </a:accent3>
      <a:accent4>
        <a:srgbClr val="C4B8AB"/>
      </a:accent4>
      <a:accent5>
        <a:srgbClr val="91D9CE"/>
      </a:accent5>
      <a:accent6>
        <a:srgbClr val="A3B8C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F_v1" id="{422EFDF0-76C1-4C4D-B888-3FF0ECF7B643}" vid="{1E242840-E45F-5042-A0A8-51EF66DA5CB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TotalTime>
  <Words>1425</Words>
  <Application>Microsoft Macintosh PowerPoint</Application>
  <PresentationFormat>Widescreen</PresentationFormat>
  <Paragraphs>168</Paragraphs>
  <Slides>19</Slides>
  <Notes>17</Notes>
  <HiddenSlides>2</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Calibri</vt:lpstr>
      <vt:lpstr>Cambria</vt:lpstr>
      <vt:lpstr>Courier New</vt:lpstr>
      <vt:lpstr>Wingdings</vt:lpstr>
      <vt:lpstr>Office-tema</vt:lpstr>
      <vt:lpstr>Testbatteri</vt:lpstr>
      <vt:lpstr>Generelt</vt:lpstr>
      <vt:lpstr>Generelt</vt:lpstr>
      <vt:lpstr>Generelt</vt:lpstr>
      <vt:lpstr>Testing</vt:lpstr>
      <vt:lpstr>Testskjema</vt:lpstr>
      <vt:lpstr>    Eksplosivitet – Pro agility test (5-10-5 m) </vt:lpstr>
      <vt:lpstr>Stille lengde</vt:lpstr>
      <vt:lpstr>Knebøyhopp med svikt (CMJ)</vt:lpstr>
      <vt:lpstr>Skøytehurtighet</vt:lpstr>
      <vt:lpstr>Styrke – Trap bar markløft (1RM)</vt:lpstr>
      <vt:lpstr>Benkpress (1RM)</vt:lpstr>
      <vt:lpstr>Pullups</vt:lpstr>
      <vt:lpstr>Utholdenhet – 3 x 240 meter shuttle test</vt:lpstr>
      <vt:lpstr>1 x 240 meter shuttle test</vt:lpstr>
      <vt:lpstr>3000 meter løp</vt:lpstr>
      <vt:lpstr>Testvinduer</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Microsoft Office User</cp:lastModifiedBy>
  <cp:revision>24</cp:revision>
  <dcterms:created xsi:type="dcterms:W3CDTF">2020-01-27T10:53:58Z</dcterms:created>
  <dcterms:modified xsi:type="dcterms:W3CDTF">2020-05-18T09:43:54Z</dcterms:modified>
</cp:coreProperties>
</file>